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317" r:id="rId14"/>
    <p:sldId id="300" r:id="rId15"/>
    <p:sldId id="318" r:id="rId16"/>
    <p:sldId id="276" r:id="rId17"/>
    <p:sldId id="277" r:id="rId18"/>
    <p:sldId id="278" r:id="rId19"/>
    <p:sldId id="279" r:id="rId20"/>
    <p:sldId id="280" r:id="rId21"/>
    <p:sldId id="285" r:id="rId22"/>
    <p:sldId id="304" r:id="rId23"/>
    <p:sldId id="316" r:id="rId24"/>
    <p:sldId id="274" r:id="rId25"/>
    <p:sldId id="298" r:id="rId26"/>
    <p:sldId id="275" r:id="rId27"/>
    <p:sldId id="311" r:id="rId28"/>
    <p:sldId id="326" r:id="rId29"/>
    <p:sldId id="319" r:id="rId30"/>
    <p:sldId id="325" r:id="rId31"/>
    <p:sldId id="305" r:id="rId32"/>
    <p:sldId id="320" r:id="rId33"/>
    <p:sldId id="322" r:id="rId34"/>
    <p:sldId id="309" r:id="rId35"/>
    <p:sldId id="313" r:id="rId36"/>
    <p:sldId id="307" r:id="rId37"/>
    <p:sldId id="315" r:id="rId38"/>
    <p:sldId id="281" r:id="rId39"/>
    <p:sldId id="289" r:id="rId40"/>
    <p:sldId id="290" r:id="rId41"/>
    <p:sldId id="29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62"/>
    <p:restoredTop sz="50000"/>
  </p:normalViewPr>
  <p:slideViewPr>
    <p:cSldViewPr snapToGrid="0" snapToObjects="1">
      <p:cViewPr>
        <p:scale>
          <a:sx n="94" d="100"/>
          <a:sy n="94" d="100"/>
        </p:scale>
        <p:origin x="24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Latency (ms)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Predict Avg</c:v>
                </c:pt>
                <c:pt idx="1">
                  <c:v>Is "4" LR</c:v>
                </c:pt>
                <c:pt idx="2">
                  <c:v>Decision Tree</c:v>
                </c:pt>
                <c:pt idx="3">
                  <c:v>10-Class LR</c:v>
                </c:pt>
                <c:pt idx="4">
                  <c:v>100 Random Forrest</c:v>
                </c:pt>
                <c:pt idx="5">
                  <c:v>500 Random Forrest</c:v>
                </c:pt>
                <c:pt idx="6">
                  <c:v>C++ AlexNet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21.8</c:v>
                </c:pt>
                <c:pt idx="2">
                  <c:v>22.4</c:v>
                </c:pt>
                <c:pt idx="3">
                  <c:v>137.7</c:v>
                </c:pt>
                <c:pt idx="4">
                  <c:v>50.5</c:v>
                </c:pt>
                <c:pt idx="5">
                  <c:v>172.6</c:v>
                </c:pt>
                <c:pt idx="6">
                  <c:v>418.7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2765264"/>
        <c:axId val="2095136496"/>
      </c:barChart>
      <c:catAx>
        <c:axId val="180276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pPr>
            <a:endParaRPr lang="en-US"/>
          </a:p>
        </c:txPr>
        <c:crossAx val="2095136496"/>
        <c:crosses val="autoZero"/>
        <c:auto val="1"/>
        <c:lblAlgn val="ctr"/>
        <c:lblOffset val="100"/>
        <c:noMultiLvlLbl val="0"/>
      </c:catAx>
      <c:valAx>
        <c:axId val="209513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defRPr>
                </a:pPr>
                <a:r>
                  <a:rPr lang="en-US" sz="3600" dirty="0" smtClean="0"/>
                  <a:t>Latency in Milliseconds</a:t>
                </a:r>
                <a:endParaRPr lang="en-US" sz="3600" dirty="0"/>
              </a:p>
            </c:rich>
          </c:tx>
          <c:layout>
            <c:manualLayout>
              <c:xMode val="edge"/>
              <c:yMode val="edge"/>
              <c:x val="0.0"/>
              <c:y val="0.04962424938222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Light" charset="0"/>
                  <a:ea typeface="Gill Sans Light" charset="0"/>
                  <a:cs typeface="Gill Sans Light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pPr>
            <a:endParaRPr lang="en-US"/>
          </a:p>
        </c:txPr>
        <c:crossAx val="180276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0" i="0">
          <a:latin typeface="Gill Sans Light" charset="0"/>
          <a:ea typeface="Gill Sans Light" charset="0"/>
          <a:cs typeface="Gill Sans Light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46CD8-5AB9-A047-BF16-7018C66A8758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FAD4D-B78E-B645-B159-63DE3601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1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5C1A-7619-F842-ADB3-2B982DE9A3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0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6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1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2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0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62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4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91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5B2D9-2D0B-324D-84FF-3C35509400E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84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1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5C1A-7619-F842-ADB3-2B982DE9A3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51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53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80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30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26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74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5C1A-7619-F842-ADB3-2B982DE9A3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7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AD4D-B78E-B645-B159-63DE36016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6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5C1A-7619-F842-ADB3-2B982DE9A3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14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5C1A-7619-F842-ADB3-2B982DE9A3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5C1A-7619-F842-ADB3-2B982DE9A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2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5C1A-7619-F842-ADB3-2B982DE9A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4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54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0D723-DBB7-0D44-A29D-CD772EA929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1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89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8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6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8D69-7854-5743-8814-6FD6FB50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6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8D69-7854-5743-8814-6FD6FB50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21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67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1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2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6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1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0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3C1-08A4-B34E-A817-C62DCFE71D0F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01D1-E462-1D42-9B6E-278E02D0E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94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B771C3C1-08A4-B34E-A817-C62DCFE71D0F}" type="datetimeFigureOut">
              <a:rPr lang="en-US" smtClean="0"/>
              <a:pPr/>
              <a:t>12/12/15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ACC901D1-E462-1D42-9B6E-278E02D0EF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3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Ø"/>
        <a:defRPr sz="28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8" Type="http://schemas.openxmlformats.org/officeDocument/2006/relationships/image" Target="../media/image35.tiff"/><Relationship Id="rId9" Type="http://schemas.openxmlformats.org/officeDocument/2006/relationships/image" Target="../media/image36.tiff"/><Relationship Id="rId10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tiff"/><Relationship Id="rId12" Type="http://schemas.openxmlformats.org/officeDocument/2006/relationships/image" Target="../media/image4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tiff"/><Relationship Id="rId4" Type="http://schemas.openxmlformats.org/officeDocument/2006/relationships/image" Target="../media/image41.png"/><Relationship Id="rId5" Type="http://schemas.microsoft.com/office/2007/relationships/hdphoto" Target="../media/hdphoto1.wdp"/><Relationship Id="rId6" Type="http://schemas.openxmlformats.org/officeDocument/2006/relationships/image" Target="../media/image42.tiff"/><Relationship Id="rId7" Type="http://schemas.openxmlformats.org/officeDocument/2006/relationships/image" Target="../media/image43.tiff"/><Relationship Id="rId8" Type="http://schemas.openxmlformats.org/officeDocument/2006/relationships/image" Target="../media/image44.tiff"/><Relationship Id="rId9" Type="http://schemas.openxmlformats.org/officeDocument/2006/relationships/image" Target="../media/image45.png"/><Relationship Id="rId10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tiff"/><Relationship Id="rId4" Type="http://schemas.openxmlformats.org/officeDocument/2006/relationships/image" Target="../media/image41.png"/><Relationship Id="rId5" Type="http://schemas.microsoft.com/office/2007/relationships/hdphoto" Target="../media/hdphoto1.wdp"/><Relationship Id="rId6" Type="http://schemas.openxmlformats.org/officeDocument/2006/relationships/image" Target="../media/image42.tiff"/><Relationship Id="rId7" Type="http://schemas.openxmlformats.org/officeDocument/2006/relationships/image" Target="../media/image43.tiff"/><Relationship Id="rId8" Type="http://schemas.openxmlformats.org/officeDocument/2006/relationships/image" Target="../media/image46.tiff"/><Relationship Id="rId9" Type="http://schemas.openxmlformats.org/officeDocument/2006/relationships/image" Target="../media/image47.tiff"/><Relationship Id="rId10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tiff"/><Relationship Id="rId12" Type="http://schemas.openxmlformats.org/officeDocument/2006/relationships/image" Target="../media/image4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tiff"/><Relationship Id="rId4" Type="http://schemas.openxmlformats.org/officeDocument/2006/relationships/image" Target="../media/image45.png"/><Relationship Id="rId5" Type="http://schemas.microsoft.com/office/2007/relationships/hdphoto" Target="../media/hdphoto2.wdp"/><Relationship Id="rId6" Type="http://schemas.openxmlformats.org/officeDocument/2006/relationships/image" Target="../media/image40.tiff"/><Relationship Id="rId7" Type="http://schemas.openxmlformats.org/officeDocument/2006/relationships/image" Target="../media/image41.png"/><Relationship Id="rId8" Type="http://schemas.microsoft.com/office/2007/relationships/hdphoto" Target="../media/hdphoto1.wdp"/><Relationship Id="rId9" Type="http://schemas.openxmlformats.org/officeDocument/2006/relationships/image" Target="../media/image42.tiff"/><Relationship Id="rId10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59.tiff"/><Relationship Id="rId13" Type="http://schemas.openxmlformats.org/officeDocument/2006/relationships/image" Target="../media/image60.tiff"/><Relationship Id="rId14" Type="http://schemas.openxmlformats.org/officeDocument/2006/relationships/image" Target="../media/image61.tiff"/><Relationship Id="rId15" Type="http://schemas.openxmlformats.org/officeDocument/2006/relationships/image" Target="../media/image62.png"/><Relationship Id="rId16" Type="http://schemas.microsoft.com/office/2007/relationships/hdphoto" Target="../media/hdphoto4.wdp"/><Relationship Id="rId17" Type="http://schemas.openxmlformats.org/officeDocument/2006/relationships/image" Target="../media/image6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52.tiff"/><Relationship Id="rId5" Type="http://schemas.openxmlformats.org/officeDocument/2006/relationships/image" Target="../media/image53.tiff"/><Relationship Id="rId6" Type="http://schemas.openxmlformats.org/officeDocument/2006/relationships/image" Target="../media/image54.emf"/><Relationship Id="rId7" Type="http://schemas.openxmlformats.org/officeDocument/2006/relationships/image" Target="../media/image55.tiff"/><Relationship Id="rId8" Type="http://schemas.openxmlformats.org/officeDocument/2006/relationships/image" Target="../media/image56.emf"/><Relationship Id="rId9" Type="http://schemas.openxmlformats.org/officeDocument/2006/relationships/image" Target="../media/image57.tiff"/><Relationship Id="rId10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3" Type="http://schemas.openxmlformats.org/officeDocument/2006/relationships/image" Target="../media/image11.tiff"/><Relationship Id="rId14" Type="http://schemas.openxmlformats.org/officeDocument/2006/relationships/image" Target="../media/image12.tiff"/><Relationship Id="rId15" Type="http://schemas.openxmlformats.org/officeDocument/2006/relationships/image" Target="../media/image13.tiff"/><Relationship Id="rId16" Type="http://schemas.openxmlformats.org/officeDocument/2006/relationships/image" Target="../media/image14.tiff"/><Relationship Id="rId17" Type="http://schemas.openxmlformats.org/officeDocument/2006/relationships/image" Target="../media/image15.tiff"/><Relationship Id="rId18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4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70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mailto:jegonzal@cs.berkeley.edu" TargetMode="External"/><Relationship Id="rId3" Type="http://schemas.openxmlformats.org/officeDocument/2006/relationships/hyperlink" Target="mailto:joseph@dato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609604" y="3829045"/>
            <a:ext cx="11379200" cy="2895600"/>
          </a:xfrm>
        </p:spPr>
        <p:txBody>
          <a:bodyPr anchor="ctr"/>
          <a:lstStyle/>
          <a:p>
            <a:pPr algn="l"/>
            <a:r>
              <a:rPr lang="en-US" sz="4800" dirty="0"/>
              <a:t>Joseph E. Gonzalez</a:t>
            </a:r>
          </a:p>
          <a:p>
            <a:pPr algn="l">
              <a:spcBef>
                <a:spcPts val="800"/>
              </a:spcBef>
            </a:pPr>
            <a:r>
              <a:rPr lang="en-US" sz="3200" dirty="0" err="1"/>
              <a:t>jegonzal@cs.berkeley.edu</a:t>
            </a:r>
            <a:r>
              <a:rPr lang="en-US" sz="3200" dirty="0"/>
              <a:t>; Assistant Professor @ UC </a:t>
            </a:r>
            <a:r>
              <a:rPr lang="en-US" sz="3200" dirty="0" smtClean="0"/>
              <a:t>Berkeley</a:t>
            </a:r>
          </a:p>
          <a:p>
            <a:pPr algn="l">
              <a:spcBef>
                <a:spcPts val="800"/>
              </a:spcBef>
            </a:pPr>
            <a:r>
              <a:rPr lang="en-US" sz="3200" dirty="0" err="1" smtClean="0"/>
              <a:t>joseph@dato.com</a:t>
            </a:r>
            <a:r>
              <a:rPr lang="en-US" sz="3200" dirty="0" smtClean="0"/>
              <a:t>; </a:t>
            </a:r>
            <a:r>
              <a:rPr lang="en-US" sz="2800" dirty="0" smtClean="0"/>
              <a:t>Co-Founder @ </a:t>
            </a:r>
            <a:r>
              <a:rPr lang="en-US" sz="2800" dirty="0" err="1" smtClean="0"/>
              <a:t>Dato</a:t>
            </a:r>
            <a:r>
              <a:rPr lang="en-US" sz="2800" dirty="0" smtClean="0"/>
              <a:t> Inc.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09604" y="824662"/>
            <a:ext cx="11379200" cy="28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0" kern="1200">
                <a:solidFill>
                  <a:schemeClr val="tx1"/>
                </a:solidFill>
                <a:latin typeface="Gill Sans Light"/>
                <a:ea typeface="ＭＳ Ｐゴシック" pitchFamily="-65" charset="-128"/>
                <a:cs typeface="Gill Sans Light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rbe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rbe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rbe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orbe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sz="11500" dirty="0">
                <a:latin typeface="Gill Sans Light" charset="0"/>
                <a:ea typeface="Gill Sans Light" charset="0"/>
                <a:cs typeface="Gill Sans Light" charset="0"/>
              </a:rPr>
              <a:t>Intelligent </a:t>
            </a:r>
            <a:r>
              <a:rPr lang="en-US" sz="11500" dirty="0" smtClean="0">
                <a:latin typeface="Gill Sans Light" charset="0"/>
                <a:ea typeface="Gill Sans Light" charset="0"/>
                <a:cs typeface="Gill Sans Light" charset="0"/>
              </a:rPr>
              <a:t>Services</a:t>
            </a:r>
            <a:br>
              <a:rPr lang="en-US" sz="11500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6000" dirty="0" smtClean="0">
                <a:latin typeface="Gill Sans Light" charset="0"/>
                <a:ea typeface="Gill Sans Light" charset="0"/>
                <a:cs typeface="Gill Sans Light" charset="0"/>
              </a:rPr>
              <a:t>Serving Machine Learning</a:t>
            </a:r>
            <a:endParaRPr lang="en-US" sz="6000" dirty="0">
              <a:solidFill>
                <a:schemeClr val="accent6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Life of a Query in an Intelligent Service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78" y="3147170"/>
            <a:ext cx="877549" cy="1338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5027" y="2974313"/>
            <a:ext cx="752404" cy="841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1621131" y="3295859"/>
            <a:ext cx="468924" cy="22776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Freeform 7"/>
          <p:cNvSpPr/>
          <p:nvPr/>
        </p:nvSpPr>
        <p:spPr>
          <a:xfrm>
            <a:off x="1823415" y="3395306"/>
            <a:ext cx="266640" cy="405223"/>
          </a:xfrm>
          <a:custGeom>
            <a:avLst/>
            <a:gdLst>
              <a:gd name="connsiteX0" fmla="*/ 0 w 1527350"/>
              <a:gd name="connsiteY0" fmla="*/ 1678075 h 2321169"/>
              <a:gd name="connsiteX1" fmla="*/ 140677 w 1527350"/>
              <a:gd name="connsiteY1" fmla="*/ 0 h 2321169"/>
              <a:gd name="connsiteX2" fmla="*/ 1527350 w 1527350"/>
              <a:gd name="connsiteY2" fmla="*/ 1145512 h 2321169"/>
              <a:gd name="connsiteX3" fmla="*/ 783772 w 1527350"/>
              <a:gd name="connsiteY3" fmla="*/ 1235947 h 2321169"/>
              <a:gd name="connsiteX4" fmla="*/ 1436915 w 1527350"/>
              <a:gd name="connsiteY4" fmla="*/ 2160396 h 2321169"/>
              <a:gd name="connsiteX5" fmla="*/ 1225899 w 1527350"/>
              <a:gd name="connsiteY5" fmla="*/ 2321169 h 2321169"/>
              <a:gd name="connsiteX6" fmla="*/ 552660 w 1527350"/>
              <a:gd name="connsiteY6" fmla="*/ 1376624 h 2321169"/>
              <a:gd name="connsiteX7" fmla="*/ 0 w 1527350"/>
              <a:gd name="connsiteY7" fmla="*/ 1678075 h 2321169"/>
              <a:gd name="connsiteX0" fmla="*/ 0 w 1527350"/>
              <a:gd name="connsiteY0" fmla="*/ 1678075 h 2321169"/>
              <a:gd name="connsiteX1" fmla="*/ 140677 w 1527350"/>
              <a:gd name="connsiteY1" fmla="*/ 0 h 2321169"/>
              <a:gd name="connsiteX2" fmla="*/ 1527350 w 1527350"/>
              <a:gd name="connsiteY2" fmla="*/ 1145512 h 2321169"/>
              <a:gd name="connsiteX3" fmla="*/ 783772 w 1527350"/>
              <a:gd name="connsiteY3" fmla="*/ 1235947 h 2321169"/>
              <a:gd name="connsiteX4" fmla="*/ 1436915 w 1527350"/>
              <a:gd name="connsiteY4" fmla="*/ 2160396 h 2321169"/>
              <a:gd name="connsiteX5" fmla="*/ 1225899 w 1527350"/>
              <a:gd name="connsiteY5" fmla="*/ 2321169 h 2321169"/>
              <a:gd name="connsiteX6" fmla="*/ 544375 w 1527350"/>
              <a:gd name="connsiteY6" fmla="*/ 1302055 h 2321169"/>
              <a:gd name="connsiteX7" fmla="*/ 0 w 1527350"/>
              <a:gd name="connsiteY7" fmla="*/ 1678075 h 2321169"/>
              <a:gd name="connsiteX0" fmla="*/ 0 w 1527350"/>
              <a:gd name="connsiteY0" fmla="*/ 1678075 h 2321169"/>
              <a:gd name="connsiteX1" fmla="*/ 140677 w 1527350"/>
              <a:gd name="connsiteY1" fmla="*/ 0 h 2321169"/>
              <a:gd name="connsiteX2" fmla="*/ 1527350 w 1527350"/>
              <a:gd name="connsiteY2" fmla="*/ 1145512 h 2321169"/>
              <a:gd name="connsiteX3" fmla="*/ 767201 w 1527350"/>
              <a:gd name="connsiteY3" fmla="*/ 1119951 h 2321169"/>
              <a:gd name="connsiteX4" fmla="*/ 1436915 w 1527350"/>
              <a:gd name="connsiteY4" fmla="*/ 2160396 h 2321169"/>
              <a:gd name="connsiteX5" fmla="*/ 1225899 w 1527350"/>
              <a:gd name="connsiteY5" fmla="*/ 2321169 h 2321169"/>
              <a:gd name="connsiteX6" fmla="*/ 544375 w 1527350"/>
              <a:gd name="connsiteY6" fmla="*/ 1302055 h 2321169"/>
              <a:gd name="connsiteX7" fmla="*/ 0 w 1527350"/>
              <a:gd name="connsiteY7" fmla="*/ 1678075 h 2321169"/>
              <a:gd name="connsiteX0" fmla="*/ 0 w 1527350"/>
              <a:gd name="connsiteY0" fmla="*/ 1678075 h 2321169"/>
              <a:gd name="connsiteX1" fmla="*/ 140677 w 1527350"/>
              <a:gd name="connsiteY1" fmla="*/ 0 h 2321169"/>
              <a:gd name="connsiteX2" fmla="*/ 1527350 w 1527350"/>
              <a:gd name="connsiteY2" fmla="*/ 1145512 h 2321169"/>
              <a:gd name="connsiteX3" fmla="*/ 767201 w 1527350"/>
              <a:gd name="connsiteY3" fmla="*/ 1119951 h 2321169"/>
              <a:gd name="connsiteX4" fmla="*/ 1436915 w 1527350"/>
              <a:gd name="connsiteY4" fmla="*/ 2160396 h 2321169"/>
              <a:gd name="connsiteX5" fmla="*/ 1225899 w 1527350"/>
              <a:gd name="connsiteY5" fmla="*/ 2321169 h 2321169"/>
              <a:gd name="connsiteX6" fmla="*/ 494662 w 1527350"/>
              <a:gd name="connsiteY6" fmla="*/ 1277198 h 2321169"/>
              <a:gd name="connsiteX7" fmla="*/ 0 w 1527350"/>
              <a:gd name="connsiteY7" fmla="*/ 1678075 h 2321169"/>
              <a:gd name="connsiteX0" fmla="*/ 0 w 1527350"/>
              <a:gd name="connsiteY0" fmla="*/ 1678075 h 2329454"/>
              <a:gd name="connsiteX1" fmla="*/ 140677 w 1527350"/>
              <a:gd name="connsiteY1" fmla="*/ 0 h 2329454"/>
              <a:gd name="connsiteX2" fmla="*/ 1527350 w 1527350"/>
              <a:gd name="connsiteY2" fmla="*/ 1145512 h 2329454"/>
              <a:gd name="connsiteX3" fmla="*/ 767201 w 1527350"/>
              <a:gd name="connsiteY3" fmla="*/ 1119951 h 2329454"/>
              <a:gd name="connsiteX4" fmla="*/ 1436915 w 1527350"/>
              <a:gd name="connsiteY4" fmla="*/ 2160396 h 2329454"/>
              <a:gd name="connsiteX5" fmla="*/ 1101617 w 1527350"/>
              <a:gd name="connsiteY5" fmla="*/ 2329454 h 2329454"/>
              <a:gd name="connsiteX6" fmla="*/ 494662 w 1527350"/>
              <a:gd name="connsiteY6" fmla="*/ 1277198 h 2329454"/>
              <a:gd name="connsiteX7" fmla="*/ 0 w 1527350"/>
              <a:gd name="connsiteY7" fmla="*/ 1678075 h 2329454"/>
              <a:gd name="connsiteX0" fmla="*/ 0 w 1527350"/>
              <a:gd name="connsiteY0" fmla="*/ 1678075 h 2329454"/>
              <a:gd name="connsiteX1" fmla="*/ 140677 w 1527350"/>
              <a:gd name="connsiteY1" fmla="*/ 0 h 2329454"/>
              <a:gd name="connsiteX2" fmla="*/ 1527350 w 1527350"/>
              <a:gd name="connsiteY2" fmla="*/ 1145512 h 2329454"/>
              <a:gd name="connsiteX3" fmla="*/ 767201 w 1527350"/>
              <a:gd name="connsiteY3" fmla="*/ 1119951 h 2329454"/>
              <a:gd name="connsiteX4" fmla="*/ 1395487 w 1527350"/>
              <a:gd name="connsiteY4" fmla="*/ 2193538 h 2329454"/>
              <a:gd name="connsiteX5" fmla="*/ 1101617 w 1527350"/>
              <a:gd name="connsiteY5" fmla="*/ 2329454 h 2329454"/>
              <a:gd name="connsiteX6" fmla="*/ 494662 w 1527350"/>
              <a:gd name="connsiteY6" fmla="*/ 1277198 h 2329454"/>
              <a:gd name="connsiteX7" fmla="*/ 0 w 1527350"/>
              <a:gd name="connsiteY7" fmla="*/ 1678075 h 2329454"/>
              <a:gd name="connsiteX0" fmla="*/ 0 w 1527350"/>
              <a:gd name="connsiteY0" fmla="*/ 1669790 h 2321169"/>
              <a:gd name="connsiteX1" fmla="*/ 57822 w 1527350"/>
              <a:gd name="connsiteY1" fmla="*/ 0 h 2321169"/>
              <a:gd name="connsiteX2" fmla="*/ 1527350 w 1527350"/>
              <a:gd name="connsiteY2" fmla="*/ 1137227 h 2321169"/>
              <a:gd name="connsiteX3" fmla="*/ 767201 w 1527350"/>
              <a:gd name="connsiteY3" fmla="*/ 1111666 h 2321169"/>
              <a:gd name="connsiteX4" fmla="*/ 1395487 w 1527350"/>
              <a:gd name="connsiteY4" fmla="*/ 2185253 h 2321169"/>
              <a:gd name="connsiteX5" fmla="*/ 1101617 w 1527350"/>
              <a:gd name="connsiteY5" fmla="*/ 2321169 h 2321169"/>
              <a:gd name="connsiteX6" fmla="*/ 494662 w 1527350"/>
              <a:gd name="connsiteY6" fmla="*/ 1268913 h 2321169"/>
              <a:gd name="connsiteX7" fmla="*/ 0 w 1527350"/>
              <a:gd name="connsiteY7" fmla="*/ 1669790 h 232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7350" h="2321169">
                <a:moveTo>
                  <a:pt x="0" y="1669790"/>
                </a:moveTo>
                <a:lnTo>
                  <a:pt x="57822" y="0"/>
                </a:lnTo>
                <a:lnTo>
                  <a:pt x="1527350" y="1137227"/>
                </a:lnTo>
                <a:lnTo>
                  <a:pt x="767201" y="1111666"/>
                </a:lnTo>
                <a:lnTo>
                  <a:pt x="1395487" y="2185253"/>
                </a:lnTo>
                <a:lnTo>
                  <a:pt x="1101617" y="2321169"/>
                </a:lnTo>
                <a:lnTo>
                  <a:pt x="494662" y="1268913"/>
                </a:lnTo>
                <a:lnTo>
                  <a:pt x="0" y="1669790"/>
                </a:lnTo>
                <a:close/>
              </a:path>
            </a:pathLst>
          </a:cu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 rot="16200000">
            <a:off x="2770335" y="3671364"/>
            <a:ext cx="4381559" cy="7424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Web Serving Tier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478" y="4485432"/>
            <a:ext cx="82266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Gill Sans Light" charset="0"/>
                <a:ea typeface="Gill Sans Light" charset="0"/>
                <a:cs typeface="Gill Sans Light" charset="0"/>
              </a:rPr>
              <a:t>User</a:t>
            </a:r>
          </a:p>
        </p:txBody>
      </p:sp>
      <p:sp>
        <p:nvSpPr>
          <p:cNvPr id="13" name="Can 12"/>
          <p:cNvSpPr/>
          <p:nvPr/>
        </p:nvSpPr>
        <p:spPr>
          <a:xfrm>
            <a:off x="9950547" y="4710478"/>
            <a:ext cx="1420167" cy="147675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Product</a:t>
            </a:r>
          </a:p>
          <a:p>
            <a:pPr algn="ctr"/>
            <a:r>
              <a:rPr lang="en-US" sz="2400" dirty="0"/>
              <a:t>Info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5811276" y="3154918"/>
            <a:ext cx="3681496" cy="107524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Intelligent Service</a:t>
            </a:r>
          </a:p>
        </p:txBody>
      </p:sp>
      <p:sp>
        <p:nvSpPr>
          <p:cNvPr id="15" name="Can 14"/>
          <p:cNvSpPr/>
          <p:nvPr/>
        </p:nvSpPr>
        <p:spPr>
          <a:xfrm>
            <a:off x="9950547" y="3271082"/>
            <a:ext cx="1420167" cy="147675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User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2" name="Can 11"/>
          <p:cNvSpPr/>
          <p:nvPr/>
        </p:nvSpPr>
        <p:spPr>
          <a:xfrm>
            <a:off x="9950547" y="1851799"/>
            <a:ext cx="1420167" cy="147675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Model</a:t>
            </a:r>
          </a:p>
          <a:p>
            <a:pPr algn="ctr"/>
            <a:r>
              <a:rPr lang="en-US" sz="2400" dirty="0"/>
              <a:t>Info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8189647" y="2661669"/>
            <a:ext cx="17912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8189651" y="1444894"/>
            <a:ext cx="1791283" cy="937834"/>
            <a:chOff x="6142238" y="1083669"/>
            <a:chExt cx="1343462" cy="703375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6142238" y="1787044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361799" y="1083669"/>
              <a:ext cx="904334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Lookup</a:t>
              </a:r>
            </a:p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Model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8189647" y="3923319"/>
            <a:ext cx="17912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8189651" y="2706543"/>
            <a:ext cx="1791283" cy="937834"/>
            <a:chOff x="6142238" y="2029906"/>
            <a:chExt cx="1343462" cy="703375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6142238" y="2733281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361800" y="2029906"/>
              <a:ext cx="904334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Feature</a:t>
              </a:r>
            </a:p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Lookup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H="1">
            <a:off x="8189647" y="5342601"/>
            <a:ext cx="17912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189651" y="4125827"/>
            <a:ext cx="1791283" cy="937834"/>
            <a:chOff x="6142238" y="3094368"/>
            <a:chExt cx="1343462" cy="703375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6142238" y="3797743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387449" y="3094368"/>
              <a:ext cx="904334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Feature</a:t>
              </a:r>
              <a:b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</a:br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Lookup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323115" y="1931668"/>
            <a:ext cx="1791283" cy="961460"/>
            <a:chOff x="3992336" y="1775322"/>
            <a:chExt cx="1343462" cy="721095"/>
          </a:xfrm>
        </p:grpSpPr>
        <p:sp>
          <p:nvSpPr>
            <p:cNvPr id="16" name="TextBox 15"/>
            <p:cNvSpPr txBox="1"/>
            <p:nvPr/>
          </p:nvSpPr>
          <p:spPr>
            <a:xfrm>
              <a:off x="4230408" y="1775322"/>
              <a:ext cx="809019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Top-K</a:t>
              </a:r>
            </a:p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Query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3992336" y="2496417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2798615" y="1945484"/>
            <a:ext cx="1791283" cy="938584"/>
            <a:chOff x="2098961" y="1775322"/>
            <a:chExt cx="1343462" cy="703938"/>
          </a:xfrm>
        </p:grpSpPr>
        <p:sp>
          <p:nvSpPr>
            <p:cNvPr id="10" name="TextBox 9"/>
            <p:cNvSpPr txBox="1"/>
            <p:nvPr/>
          </p:nvSpPr>
          <p:spPr>
            <a:xfrm>
              <a:off x="2142044" y="1775322"/>
              <a:ext cx="1269914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Request:</a:t>
              </a:r>
            </a:p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Items like x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2098961" y="2479260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2798614" y="3594345"/>
            <a:ext cx="1791282" cy="943848"/>
            <a:chOff x="2098961" y="2369192"/>
            <a:chExt cx="1343462" cy="707886"/>
          </a:xfrm>
        </p:grpSpPr>
        <p:cxnSp>
          <p:nvCxnSpPr>
            <p:cNvPr id="56" name="Straight Arrow Connector 55"/>
            <p:cNvCxnSpPr/>
            <p:nvPr/>
          </p:nvCxnSpPr>
          <p:spPr>
            <a:xfrm flipH="1">
              <a:off x="2098961" y="3077078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261131" y="2369192"/>
              <a:ext cx="1178111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New Page</a:t>
              </a:r>
            </a:p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Images …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32331" y="3517608"/>
            <a:ext cx="1791283" cy="1009168"/>
            <a:chOff x="3999248" y="2964777"/>
            <a:chExt cx="1343462" cy="756876"/>
          </a:xfrm>
        </p:grpSpPr>
        <p:cxnSp>
          <p:nvCxnSpPr>
            <p:cNvPr id="53" name="Straight Arrow Connector 52"/>
            <p:cNvCxnSpPr/>
            <p:nvPr/>
          </p:nvCxnSpPr>
          <p:spPr>
            <a:xfrm flipH="1">
              <a:off x="3999248" y="3721653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295161" y="2964777"/>
              <a:ext cx="679513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Top </a:t>
              </a:r>
            </a:p>
            <a:p>
              <a:pPr algn="ct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Items</a:t>
              </a:r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 flipH="1">
            <a:off x="5332331" y="5947736"/>
            <a:ext cx="46182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5332331" y="5715599"/>
            <a:ext cx="4648599" cy="722678"/>
            <a:chOff x="3999248" y="4286697"/>
            <a:chExt cx="3486449" cy="542008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3999248" y="4286697"/>
              <a:ext cx="34864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704095" y="4451631"/>
              <a:ext cx="1868541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Content Request</a:t>
              </a:r>
            </a:p>
          </p:txBody>
        </p:sp>
      </p:grpSp>
      <p:sp>
        <p:nvSpPr>
          <p:cNvPr id="87" name="Smiley Face 86"/>
          <p:cNvSpPr/>
          <p:nvPr/>
        </p:nvSpPr>
        <p:spPr>
          <a:xfrm>
            <a:off x="736805" y="3147170"/>
            <a:ext cx="596340" cy="569735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1" name="Group 90"/>
          <p:cNvGrpSpPr/>
          <p:nvPr/>
        </p:nvGrpSpPr>
        <p:grpSpPr>
          <a:xfrm>
            <a:off x="2421057" y="4929793"/>
            <a:ext cx="2185630" cy="938584"/>
            <a:chOff x="1803201" y="1775322"/>
            <a:chExt cx="1639222" cy="703938"/>
          </a:xfrm>
        </p:grpSpPr>
        <p:sp>
          <p:nvSpPr>
            <p:cNvPr id="92" name="TextBox 91"/>
            <p:cNvSpPr txBox="1"/>
            <p:nvPr/>
          </p:nvSpPr>
          <p:spPr>
            <a:xfrm>
              <a:off x="1803201" y="1775322"/>
              <a:ext cx="1608757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Feedback:</a:t>
              </a:r>
            </a:p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Preferred Item</a:t>
              </a: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>
              <a:off x="2098961" y="2479260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5332331" y="4786092"/>
            <a:ext cx="1791283" cy="595128"/>
            <a:chOff x="2098961" y="2032914"/>
            <a:chExt cx="1343462" cy="446346"/>
          </a:xfrm>
        </p:grpSpPr>
        <p:sp>
          <p:nvSpPr>
            <p:cNvPr id="95" name="TextBox 94"/>
            <p:cNvSpPr txBox="1"/>
            <p:nvPr/>
          </p:nvSpPr>
          <p:spPr>
            <a:xfrm>
              <a:off x="2285166" y="2032914"/>
              <a:ext cx="1083469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Feedback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2098961" y="2479260"/>
              <a:ext cx="13434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8156047" y="2394121"/>
            <a:ext cx="1859067" cy="2689167"/>
            <a:chOff x="6117035" y="1795590"/>
            <a:chExt cx="1394300" cy="2016875"/>
          </a:xfrm>
        </p:grpSpPr>
        <p:cxnSp>
          <p:nvCxnSpPr>
            <p:cNvPr id="100" name="Straight Arrow Connector 99"/>
            <p:cNvCxnSpPr/>
            <p:nvPr/>
          </p:nvCxnSpPr>
          <p:spPr>
            <a:xfrm>
              <a:off x="6117476" y="1795590"/>
              <a:ext cx="1393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6117036" y="2733281"/>
              <a:ext cx="1393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6117035" y="3812465"/>
              <a:ext cx="1393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6527676" y="2523342"/>
            <a:ext cx="2336260" cy="2336260"/>
            <a:chOff x="760964" y="3499889"/>
            <a:chExt cx="1752195" cy="1752195"/>
          </a:xfrm>
        </p:grpSpPr>
        <p:sp>
          <p:nvSpPr>
            <p:cNvPr id="85" name="Decagon 84"/>
            <p:cNvSpPr/>
            <p:nvPr/>
          </p:nvSpPr>
          <p:spPr>
            <a:xfrm>
              <a:off x="760964" y="3499889"/>
              <a:ext cx="1752195" cy="1752195"/>
            </a:xfrm>
            <a:prstGeom prst="decagon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771549" y="3532858"/>
              <a:ext cx="1541345" cy="1716790"/>
              <a:chOff x="771549" y="3532858"/>
              <a:chExt cx="1541345" cy="171679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1076337" y="3576537"/>
                <a:ext cx="335668" cy="500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733" dirty="0">
                    <a:solidFill>
                      <a:schemeClr val="accent4">
                        <a:lumMod val="7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rPr>
                  <a:t>μ</a:t>
                </a:r>
                <a:endParaRPr lang="en-US" sz="3733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944050" y="3712309"/>
                <a:ext cx="329658" cy="500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733" dirty="0" err="1">
                    <a:solidFill>
                      <a:schemeClr val="accent4">
                        <a:lumMod val="7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rPr>
                  <a:t>σ</a:t>
                </a:r>
                <a:endParaRPr lang="en-US" sz="3733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974137" y="4440943"/>
                <a:ext cx="338757" cy="500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733" dirty="0" err="1">
                    <a:solidFill>
                      <a:schemeClr val="accent4">
                        <a:lumMod val="7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rPr>
                  <a:t>ρ</a:t>
                </a:r>
                <a:endParaRPr lang="en-US" sz="3733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090087" y="4574773"/>
                <a:ext cx="346847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67" dirty="0">
                    <a:solidFill>
                      <a:schemeClr val="accent4">
                        <a:lumMod val="7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rPr>
                  <a:t>∑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522394" y="3532858"/>
                <a:ext cx="288781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67" dirty="0">
                    <a:solidFill>
                      <a:schemeClr val="accent4">
                        <a:lumMod val="7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rPr>
                  <a:t>∫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71549" y="4066911"/>
                <a:ext cx="371737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67" dirty="0">
                    <a:solidFill>
                      <a:schemeClr val="accent4">
                        <a:lumMod val="7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rPr>
                  <a:t>α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642840" y="4687907"/>
                <a:ext cx="456121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67" dirty="0">
                    <a:solidFill>
                      <a:schemeClr val="accent4">
                        <a:lumMod val="75000"/>
                      </a:schemeClr>
                    </a:solidFill>
                    <a:latin typeface="Gill Sans Light" charset="0"/>
                    <a:ea typeface="Gill Sans Light" charset="0"/>
                    <a:cs typeface="Gill Sans Light" charset="0"/>
                  </a:rPr>
                  <a:t>β</a:t>
                </a: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1099201" y="4006951"/>
              <a:ext cx="1159212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dirty="0" smtClean="0">
                  <a:latin typeface="Gill Sans Light" charset="0"/>
                  <a:ea typeface="Gill Sans Light" charset="0"/>
                  <a:cs typeface="Gill Sans Light" charset="0"/>
                </a:rPr>
                <a:t>math</a:t>
              </a:r>
              <a:endParaRPr lang="en-US" sz="5333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26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2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980"/>
            <a:ext cx="117348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Essential Attributes of Intelligent Services</a:t>
            </a:r>
            <a:endParaRPr lang="en-US" sz="5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0092" y="2696803"/>
            <a:ext cx="3334238" cy="1692771"/>
            <a:chOff x="242599" y="3343629"/>
            <a:chExt cx="2500679" cy="1269579"/>
          </a:xfrm>
        </p:grpSpPr>
        <p:sp>
          <p:nvSpPr>
            <p:cNvPr id="12" name="TextBox 11"/>
            <p:cNvSpPr txBox="1"/>
            <p:nvPr/>
          </p:nvSpPr>
          <p:spPr>
            <a:xfrm>
              <a:off x="242599" y="3343629"/>
              <a:ext cx="250067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1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Responsive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629" y="3989960"/>
              <a:ext cx="2113800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Intelligent applications</a:t>
              </a:r>
              <a:b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</a:br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are </a:t>
              </a:r>
              <a:r>
                <a:rPr lang="en-US" sz="2400" dirty="0" smtClean="0">
                  <a:latin typeface="Gill Sans Light" charset="0"/>
                  <a:ea typeface="Gill Sans Light" charset="0"/>
                  <a:cs typeface="Gill Sans Light" charset="0"/>
                </a:rPr>
                <a:t>interactive</a:t>
              </a:r>
              <a:endParaRPr lang="en-US" sz="2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43072" y="2696806"/>
            <a:ext cx="3547765" cy="1692772"/>
            <a:chOff x="3094836" y="3343629"/>
            <a:chExt cx="2660825" cy="1269579"/>
          </a:xfrm>
        </p:grpSpPr>
        <p:sp>
          <p:nvSpPr>
            <p:cNvPr id="10" name="TextBox 9"/>
            <p:cNvSpPr txBox="1"/>
            <p:nvPr/>
          </p:nvSpPr>
          <p:spPr>
            <a:xfrm>
              <a:off x="3453800" y="3343629"/>
              <a:ext cx="195030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2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Adaptive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4836" y="3989960"/>
              <a:ext cx="2660825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ML models out-of-date the </a:t>
              </a:r>
              <a:b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</a:br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moment learning is </a:t>
              </a:r>
              <a:r>
                <a:rPr lang="en-US" sz="2400" dirty="0" smtClean="0">
                  <a:latin typeface="Gill Sans Light" charset="0"/>
                  <a:ea typeface="Gill Sans Light" charset="0"/>
                  <a:cs typeface="Gill Sans Light" charset="0"/>
                </a:rPr>
                <a:t>done</a:t>
              </a:r>
              <a:endParaRPr lang="en-US" sz="2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14337" y="2696806"/>
            <a:ext cx="3627929" cy="1692772"/>
            <a:chOff x="6223283" y="3343629"/>
            <a:chExt cx="2720947" cy="1269579"/>
          </a:xfrm>
        </p:grpSpPr>
        <p:sp>
          <p:nvSpPr>
            <p:cNvPr id="8" name="TextBox 7"/>
            <p:cNvSpPr txBox="1"/>
            <p:nvPr/>
          </p:nvSpPr>
          <p:spPr>
            <a:xfrm>
              <a:off x="6223283" y="3343629"/>
              <a:ext cx="2720947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6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Manageable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03096" y="3989960"/>
              <a:ext cx="2561327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Many </a:t>
              </a:r>
              <a:r>
                <a:rPr lang="en-US" sz="2400" dirty="0" smtClean="0">
                  <a:latin typeface="Gill Sans Light" charset="0"/>
                  <a:ea typeface="Gill Sans Light" charset="0"/>
                  <a:cs typeface="Gill Sans Light" charset="0"/>
                </a:rPr>
                <a:t>models</a:t>
              </a:r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/>
              </a:r>
              <a:b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</a:br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created </a:t>
              </a:r>
              <a:r>
                <a:rPr lang="en-US" sz="2400" dirty="0" smtClean="0">
                  <a:latin typeface="Gill Sans Light" charset="0"/>
                  <a:ea typeface="Gill Sans Light" charset="0"/>
                  <a:cs typeface="Gill Sans Light" charset="0"/>
                </a:rPr>
                <a:t>by multiple people</a:t>
              </a:r>
              <a:endParaRPr lang="en-US" sz="24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0398" y="216189"/>
            <a:ext cx="109728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accent1"/>
                </a:solidFill>
              </a:rPr>
              <a:t>Responsive</a:t>
            </a:r>
            <a:r>
              <a:rPr lang="en-US" dirty="0" smtClean="0"/>
              <a:t>: </a:t>
            </a:r>
            <a:r>
              <a:rPr lang="en-US" i="1" dirty="0" smtClean="0"/>
              <a:t>Now </a:t>
            </a:r>
            <a:r>
              <a:rPr lang="en-US" i="1" dirty="0"/>
              <a:t>and</a:t>
            </a:r>
            <a:r>
              <a:rPr lang="en-US" i="1" dirty="0" smtClean="0"/>
              <a:t> Always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8448" y="1302041"/>
            <a:ext cx="10972800" cy="838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Compute predictions in &lt; 20ms</a:t>
            </a:r>
            <a:r>
              <a:rPr lang="en-US" dirty="0"/>
              <a:t> </a:t>
            </a:r>
            <a:r>
              <a:rPr lang="en-US" dirty="0" smtClean="0"/>
              <a:t>for complex</a:t>
            </a:r>
          </a:p>
        </p:txBody>
      </p:sp>
      <p:sp>
        <p:nvSpPr>
          <p:cNvPr id="2" name="Rectangle 1"/>
          <p:cNvSpPr/>
          <p:nvPr/>
        </p:nvSpPr>
        <p:spPr>
          <a:xfrm>
            <a:off x="658448" y="5650915"/>
            <a:ext cx="962885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5D5555"/>
              </a:buClr>
            </a:pPr>
            <a:r>
              <a:rPr lang="en-US" sz="4267" dirty="0" smtClean="0">
                <a:solidFill>
                  <a:srgbClr val="2B2728"/>
                </a:solidFill>
                <a:latin typeface="Gill Sans Light" charset="0"/>
                <a:cs typeface="Gill Sans Light" charset="0"/>
              </a:rPr>
              <a:t>under </a:t>
            </a:r>
            <a:r>
              <a:rPr lang="en-US" sz="4267" dirty="0">
                <a:solidFill>
                  <a:srgbClr val="2B2728"/>
                </a:solidFill>
                <a:latin typeface="Gill Sans Light" charset="0"/>
                <a:cs typeface="Gill Sans Light" charset="0"/>
              </a:rPr>
              <a:t>heavy </a:t>
            </a:r>
            <a:r>
              <a:rPr lang="en-US" sz="4267" i="1" dirty="0">
                <a:solidFill>
                  <a:srgbClr val="FC5507"/>
                </a:solidFill>
                <a:latin typeface="Gill Sans Light" charset="0"/>
                <a:cs typeface="Gill Sans Light" charset="0"/>
              </a:rPr>
              <a:t>query </a:t>
            </a:r>
            <a:r>
              <a:rPr lang="en-US" sz="4267" i="1" dirty="0" smtClean="0">
                <a:solidFill>
                  <a:srgbClr val="FC5507"/>
                </a:solidFill>
                <a:latin typeface="Gill Sans Light" charset="0"/>
                <a:cs typeface="Gill Sans Light" charset="0"/>
              </a:rPr>
              <a:t>load </a:t>
            </a:r>
            <a:r>
              <a:rPr lang="en-US" sz="4267" dirty="0">
                <a:solidFill>
                  <a:srgbClr val="2B2728"/>
                </a:solidFill>
                <a:latin typeface="Gill Sans Light" charset="0"/>
                <a:cs typeface="Gill Sans Light" charset="0"/>
              </a:rPr>
              <a:t>with system </a:t>
            </a:r>
            <a:r>
              <a:rPr lang="en-US" sz="4267" i="1" dirty="0" smtClean="0">
                <a:solidFill>
                  <a:srgbClr val="FC5507"/>
                </a:solidFill>
                <a:latin typeface="Gill Sans Light" charset="0"/>
                <a:cs typeface="Gill Sans Light" charset="0"/>
              </a:rPr>
              <a:t>failures</a:t>
            </a:r>
            <a:r>
              <a:rPr lang="en-US" sz="4267" dirty="0" smtClean="0">
                <a:solidFill>
                  <a:srgbClr val="2B2728"/>
                </a:solidFill>
                <a:latin typeface="Gill Sans Light" charset="0"/>
                <a:cs typeface="Gill Sans Light" charset="0"/>
              </a:rPr>
              <a:t>.</a:t>
            </a:r>
            <a:endParaRPr lang="en-US" sz="4267" i="1" dirty="0">
              <a:solidFill>
                <a:srgbClr val="FC5507"/>
              </a:solidFill>
              <a:latin typeface="Gill Sans Light" charset="0"/>
              <a:cs typeface="Gill Sans Light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791086" y="2111155"/>
            <a:ext cx="2660217" cy="3404640"/>
            <a:chOff x="593314" y="1583366"/>
            <a:chExt cx="1995163" cy="2553480"/>
          </a:xfrm>
        </p:grpSpPr>
        <p:sp>
          <p:nvSpPr>
            <p:cNvPr id="5" name="TextBox 4"/>
            <p:cNvSpPr txBox="1"/>
            <p:nvPr/>
          </p:nvSpPr>
          <p:spPr>
            <a:xfrm>
              <a:off x="812803" y="1583366"/>
              <a:ext cx="1310696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dirty="0">
                  <a:latin typeface="Gill Sans Light" charset="0"/>
                  <a:ea typeface="Gill Sans Light" charset="0"/>
                  <a:cs typeface="Gill Sans Light" charset="0"/>
                </a:rPr>
                <a:t>Models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93314" y="2096428"/>
              <a:ext cx="1995163" cy="2040418"/>
              <a:chOff x="755519" y="1224560"/>
              <a:chExt cx="4128288" cy="4221926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755519" y="1224560"/>
                <a:ext cx="3692441" cy="2118731"/>
                <a:chOff x="1616926" y="1741063"/>
                <a:chExt cx="5419493" cy="3109717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2023947" y="2231323"/>
                  <a:ext cx="2566636" cy="1790741"/>
                  <a:chOff x="2023947" y="2231323"/>
                  <a:chExt cx="2566636" cy="1790741"/>
                </a:xfrm>
              </p:grpSpPr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04" name="Picture 103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105" name="Picture 104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023947" y="2635456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107" name="Picture 106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4230430" y="1841227"/>
                  <a:ext cx="2120185" cy="1588457"/>
                  <a:chOff x="2200400" y="2231323"/>
                  <a:chExt cx="2390183" cy="1790741"/>
                </a:xfrm>
              </p:grpSpPr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93" name="Picture 92"/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94" name="Picture 93"/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00400" y="2687608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96" name="Picture 95"/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1616926" y="1741063"/>
                  <a:ext cx="5419493" cy="3109717"/>
                </a:xfrm>
                <a:prstGeom prst="rect">
                  <a:avLst/>
                </a:prstGeom>
                <a:solidFill>
                  <a:srgbClr val="FFFFFF">
                    <a:alpha val="65882"/>
                  </a:srgb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2490499" y="2471153"/>
                  <a:ext cx="2566636" cy="1790741"/>
                  <a:chOff x="2023947" y="2231323"/>
                  <a:chExt cx="2566636" cy="1790741"/>
                </a:xfrm>
              </p:grpSpPr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82" name="Picture 81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023947" y="2635456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3826904" y="2405921"/>
                  <a:ext cx="3135112" cy="2348847"/>
                  <a:chOff x="2200400" y="2231323"/>
                  <a:chExt cx="2390183" cy="1790741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3085171" y="3118624"/>
                    <a:ext cx="360556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 flipH="1">
                    <a:off x="3445727" y="3118624"/>
                    <a:ext cx="267628" cy="37170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 flipH="1" flipV="1">
                    <a:off x="2286000" y="2869580"/>
                    <a:ext cx="799172" cy="24904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3085172" y="2486722"/>
                    <a:ext cx="98502" cy="63190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 flipV="1">
                    <a:off x="3438293" y="3483279"/>
                    <a:ext cx="14868" cy="53878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flipH="1" flipV="1">
                    <a:off x="3612995" y="2747298"/>
                    <a:ext cx="100360" cy="37132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3713355" y="2985001"/>
                    <a:ext cx="591016" cy="1336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1" name="Picture 70"/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31425" y="2446025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/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2990386" y="2231323"/>
                    <a:ext cx="447907" cy="430239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/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00400" y="2687608"/>
                    <a:ext cx="563139" cy="483167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31"/>
                  <a:stretch/>
                </p:blipFill>
                <p:spPr>
                  <a:xfrm>
                    <a:off x="4142676" y="2778982"/>
                    <a:ext cx="447907" cy="430239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2832" y="3527875"/>
                <a:ext cx="3850975" cy="1918611"/>
              </a:xfrm>
              <a:prstGeom prst="rect">
                <a:avLst/>
              </a:prstGeom>
            </p:spPr>
          </p:pic>
        </p:grpSp>
      </p:grpSp>
      <p:grpSp>
        <p:nvGrpSpPr>
          <p:cNvPr id="127" name="Group 126"/>
          <p:cNvGrpSpPr/>
          <p:nvPr/>
        </p:nvGrpSpPr>
        <p:grpSpPr>
          <a:xfrm>
            <a:off x="4686744" y="2111155"/>
            <a:ext cx="3566222" cy="3086941"/>
            <a:chOff x="3515058" y="1583366"/>
            <a:chExt cx="2674667" cy="2315206"/>
          </a:xfrm>
        </p:grpSpPr>
        <p:sp>
          <p:nvSpPr>
            <p:cNvPr id="108" name="TextBox 107"/>
            <p:cNvSpPr txBox="1"/>
            <p:nvPr/>
          </p:nvSpPr>
          <p:spPr>
            <a:xfrm>
              <a:off x="3896682" y="1583366"/>
              <a:ext cx="1440779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dirty="0">
                  <a:latin typeface="Gill Sans Light" charset="0"/>
                  <a:ea typeface="Gill Sans Light" charset="0"/>
                  <a:cs typeface="Gill Sans Light" charset="0"/>
                </a:rPr>
                <a:t>Queries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3515058" y="2385057"/>
              <a:ext cx="922542" cy="1461610"/>
              <a:chOff x="3493341" y="2233178"/>
              <a:chExt cx="922542" cy="1461610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4025590" y="2262683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4025590" y="2413567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4025590" y="2564451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4025589" y="2715335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4025589" y="2866219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4025589" y="3017103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4025589" y="3167987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4025589" y="3318871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4025588" y="3469755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4025588" y="3620640"/>
                <a:ext cx="390293" cy="74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 rot="16200000">
                <a:off x="3318605" y="2407914"/>
                <a:ext cx="726545" cy="3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67" dirty="0">
                    <a:latin typeface="Gill Sans Light" charset="0"/>
                    <a:ea typeface="Gill Sans Light" charset="0"/>
                    <a:cs typeface="Gill Sans Light" charset="0"/>
                  </a:rPr>
                  <a:t>Top K</a:t>
                </a:r>
              </a:p>
            </p:txBody>
          </p:sp>
          <p:sp>
            <p:nvSpPr>
              <p:cNvPr id="121" name="Left Brace 120"/>
              <p:cNvSpPr/>
              <p:nvPr/>
            </p:nvSpPr>
            <p:spPr>
              <a:xfrm>
                <a:off x="3839571" y="2240866"/>
                <a:ext cx="161520" cy="711175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4055" y="2342242"/>
              <a:ext cx="1655670" cy="1556330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8706049" y="2111155"/>
            <a:ext cx="2538708" cy="2801246"/>
            <a:chOff x="6529537" y="1583366"/>
            <a:chExt cx="1904031" cy="2100934"/>
          </a:xfrm>
        </p:grpSpPr>
        <p:sp>
          <p:nvSpPr>
            <p:cNvPr id="125" name="TextBox 124"/>
            <p:cNvSpPr txBox="1"/>
            <p:nvPr/>
          </p:nvSpPr>
          <p:spPr>
            <a:xfrm>
              <a:off x="6772552" y="1583366"/>
              <a:ext cx="1495843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dirty="0">
                  <a:latin typeface="Gill Sans Light" charset="0"/>
                  <a:ea typeface="Gill Sans Light" charset="0"/>
                  <a:cs typeface="Gill Sans Light" charset="0"/>
                </a:rPr>
                <a:t>Features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529537" y="2383752"/>
              <a:ext cx="1904031" cy="130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SELECT * FROM</a:t>
              </a:r>
            </a:p>
            <a:p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users JOIN items,</a:t>
              </a:r>
              <a:b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</a:br>
              <a:r>
                <a:rPr lang="en-US" sz="2667" dirty="0" err="1">
                  <a:latin typeface="Gill Sans Light" charset="0"/>
                  <a:ea typeface="Gill Sans Light" charset="0"/>
                  <a:cs typeface="Gill Sans Light" charset="0"/>
                </a:rPr>
                <a:t>click_logs</a:t>
              </a:r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, pages</a:t>
              </a:r>
              <a:b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</a:br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WHERE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9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54" y="297103"/>
            <a:ext cx="11284966" cy="1325563"/>
          </a:xfrm>
        </p:spPr>
        <p:txBody>
          <a:bodyPr/>
          <a:lstStyle/>
          <a:p>
            <a:r>
              <a:rPr lang="en-US" sz="5400" i="1" dirty="0" smtClean="0"/>
              <a:t>Experiment:</a:t>
            </a:r>
            <a:r>
              <a:rPr lang="en-US" dirty="0" smtClean="0"/>
              <a:t> End-to-end Latency in Spark </a:t>
            </a:r>
            <a:r>
              <a:rPr lang="en-US" dirty="0" err="1" smtClean="0"/>
              <a:t>MLlib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54" y="2065416"/>
            <a:ext cx="1436431" cy="144290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000935" y="2189183"/>
            <a:ext cx="1657164" cy="1319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Gill Sans Light" charset="0"/>
                <a:ea typeface="Gill Sans Light" charset="0"/>
                <a:cs typeface="Gill Sans Light" charset="0"/>
              </a:rPr>
              <a:t>To JSON</a:t>
            </a:r>
            <a:endParaRPr lang="en-US" sz="240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093060" y="2189183"/>
            <a:ext cx="2682241" cy="1319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HTTP Req.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090348" y="2189183"/>
            <a:ext cx="2554567" cy="1319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Feature Trans.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20367" y="2065416"/>
            <a:ext cx="2053653" cy="33300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Evaluate Model</a:t>
            </a:r>
            <a:endParaRPr 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6491242" y="3961619"/>
            <a:ext cx="3078223" cy="13191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Encode Prediction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1925485" y="3961619"/>
            <a:ext cx="4414855" cy="13191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Gill Sans Light" charset="0"/>
                <a:ea typeface="Gill Sans Light" charset="0"/>
                <a:cs typeface="Gill Sans Light" charset="0"/>
              </a:rPr>
              <a:t>HTTP Response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3825804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Gill Sans" charset="0"/>
                <a:ea typeface="Gill Sans" charset="0"/>
                <a:cs typeface="Gill Sans" charset="0"/>
              </a:rPr>
              <a:t>4</a:t>
            </a:r>
            <a:endParaRPr lang="en-US" sz="960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15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" y="0"/>
            <a:ext cx="10885488" cy="6345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993340" y="3105835"/>
            <a:ext cx="6858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Gill Sans Light" charset="0"/>
                <a:ea typeface="Gill Sans Light" charset="0"/>
                <a:cs typeface="Gill Sans Light" charset="0"/>
              </a:rPr>
              <a:t>Count out of 1000</a:t>
            </a:r>
            <a:endParaRPr 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232293"/>
            <a:ext cx="12001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Latency measured in milliseconds </a:t>
            </a:r>
            <a:endParaRPr 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0907" y="455379"/>
            <a:ext cx="3752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NOP (</a:t>
            </a:r>
            <a:r>
              <a:rPr lang="en-US" sz="24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= 5.5, P99 = 20.6)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8144" y="1869651"/>
            <a:ext cx="395561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Single Logistic Regression</a:t>
            </a:r>
          </a:p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(</a:t>
            </a:r>
            <a:r>
              <a:rPr lang="en-US" sz="24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= 21.8, P99 = 38.6)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8143" y="3379459"/>
            <a:ext cx="395561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Decision Tree</a:t>
            </a:r>
          </a:p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(</a:t>
            </a:r>
            <a:r>
              <a:rPr lang="en-US" sz="24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= 22.4, P99 = 63.8)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8661" y="4902452"/>
            <a:ext cx="23145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9556" y="4704039"/>
            <a:ext cx="3678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One-vs-all LR (10-class)</a:t>
            </a:r>
          </a:p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(</a:t>
            </a:r>
            <a:r>
              <a:rPr lang="en-US" sz="24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= 137.7, P99 = 217.7)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14856" y="1869650"/>
            <a:ext cx="395561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100 Tree Random Forrest</a:t>
            </a:r>
          </a:p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(</a:t>
            </a:r>
            <a:r>
              <a:rPr lang="en-US" sz="24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= 50.5, P99 = 73.4)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2455" y="3317951"/>
            <a:ext cx="31718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5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00 Tree Random Forrest</a:t>
            </a:r>
          </a:p>
          <a:p>
            <a:pPr algn="ctr"/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(</a:t>
            </a:r>
            <a:r>
              <a:rPr lang="en-US" sz="20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 = 172.56, P99 = 268.7)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6263" y="3298896"/>
            <a:ext cx="31718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5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00 Tree Random Forrest</a:t>
            </a:r>
          </a:p>
          <a:p>
            <a:pPr algn="ctr"/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(</a:t>
            </a:r>
            <a:r>
              <a:rPr lang="en-US" sz="20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 = 172.6</a:t>
            </a: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,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 P99 = 268.7)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0634" y="4912824"/>
            <a:ext cx="23145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4856" y="4693182"/>
            <a:ext cx="40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ill Sans Light" charset="0"/>
                <a:ea typeface="Gill Sans Light" charset="0"/>
                <a:cs typeface="Gill Sans Light" charset="0"/>
              </a:rPr>
              <a:t>AlexNet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CNN</a:t>
            </a:r>
          </a:p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(</a:t>
            </a:r>
            <a:r>
              <a:rPr lang="en-US" sz="2400" dirty="0" err="1" smtClean="0">
                <a:latin typeface="Gill Sans Light" charset="0"/>
                <a:ea typeface="Gill Sans Light" charset="0"/>
                <a:cs typeface="Gill Sans Light" charset="0"/>
              </a:rPr>
              <a:t>Avg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= 418.7,        P99 = 549.8)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29314" y="29814"/>
            <a:ext cx="6224586" cy="155523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End-to-end Latency for Digits Classification </a:t>
            </a:r>
          </a:p>
          <a:p>
            <a:pPr algn="ctr"/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784 dimension input</a:t>
            </a:r>
            <a:r>
              <a:rPr lang="en-US" sz="24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br>
              <a:rPr lang="en-US" sz="24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Served using </a:t>
            </a:r>
            <a:r>
              <a:rPr lang="en-US" sz="2400" dirty="0" err="1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MLlib</a:t>
            </a:r>
            <a:r>
              <a:rPr lang="en-US" sz="24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 and </a:t>
            </a:r>
            <a:r>
              <a:rPr lang="en-US" sz="2400" dirty="0" err="1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Dato</a:t>
            </a:r>
            <a:r>
              <a:rPr lang="en-US" sz="24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 Inc.</a:t>
            </a:r>
            <a:endParaRPr lang="en-US" sz="2400" dirty="0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1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520982030"/>
              </p:ext>
            </p:extLst>
          </p:nvPr>
        </p:nvGraphicFramePr>
        <p:xfrm>
          <a:off x="404734" y="719666"/>
          <a:ext cx="11302584" cy="580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26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81" y="45588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Gill Sans Light" charset="0"/>
                <a:ea typeface="Gill Sans Light" charset="0"/>
                <a:cs typeface="Gill Sans Light" charset="0"/>
              </a:rPr>
              <a:t>Adaptive </a:t>
            </a:r>
            <a:r>
              <a:rPr lang="en-US" i="1" dirty="0" smtClean="0">
                <a:latin typeface="Gill Sans Light" charset="0"/>
                <a:ea typeface="Gill Sans Light" charset="0"/>
                <a:cs typeface="Gill Sans Light" charset="0"/>
              </a:rPr>
              <a:t>to Change at All Scales</a:t>
            </a:r>
            <a:endParaRPr lang="en-US" i="1" dirty="0">
              <a:solidFill>
                <a:schemeClr val="accent4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733168" y="5283302"/>
            <a:ext cx="10733408" cy="1081795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Months    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Rate of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Change       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Minutes</a:t>
            </a:r>
          </a:p>
        </p:txBody>
      </p:sp>
      <p:sp>
        <p:nvSpPr>
          <p:cNvPr id="31" name="Left-Right Arrow 30"/>
          <p:cNvSpPr/>
          <p:nvPr/>
        </p:nvSpPr>
        <p:spPr>
          <a:xfrm>
            <a:off x="733168" y="1654343"/>
            <a:ext cx="10733408" cy="1085632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Population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Granularity of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Data       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Session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003637" y="2721585"/>
            <a:ext cx="2109940" cy="2564055"/>
            <a:chOff x="3452464" y="1905188"/>
            <a:chExt cx="1780701" cy="2163955"/>
          </a:xfrm>
        </p:grpSpPr>
        <p:grpSp>
          <p:nvGrpSpPr>
            <p:cNvPr id="18" name="Group 17"/>
            <p:cNvGrpSpPr/>
            <p:nvPr/>
          </p:nvGrpSpPr>
          <p:grpSpPr>
            <a:xfrm>
              <a:off x="3452464" y="1905188"/>
              <a:ext cx="1775433" cy="1176307"/>
              <a:chOff x="256309" y="2852511"/>
              <a:chExt cx="1775433" cy="117630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6309" y="2852511"/>
                <a:ext cx="1198180" cy="117630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9689" r="896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872"/>
              <a:stretch/>
            </p:blipFill>
            <p:spPr>
              <a:xfrm>
                <a:off x="640429" y="2928463"/>
                <a:ext cx="1391313" cy="110035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452465" y="2798060"/>
              <a:ext cx="1780700" cy="1271083"/>
              <a:chOff x="1861275" y="2345842"/>
              <a:chExt cx="2434328" cy="173765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1275" y="2345842"/>
                <a:ext cx="1574312" cy="173765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0386" y="2598012"/>
                <a:ext cx="975217" cy="1217809"/>
              </a:xfrm>
              <a:prstGeom prst="rect">
                <a:avLst/>
              </a:prstGeom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1472953" y="2795431"/>
            <a:ext cx="2765977" cy="2604862"/>
            <a:chOff x="827339" y="1994817"/>
            <a:chExt cx="2472805" cy="23287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339" y="1994817"/>
              <a:ext cx="1708099" cy="17188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7" b="8989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6765" y="3054473"/>
              <a:ext cx="2093379" cy="126911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999704" y="2945683"/>
            <a:ext cx="3171401" cy="2456202"/>
            <a:chOff x="5799048" y="2859452"/>
            <a:chExt cx="3171401" cy="2456202"/>
          </a:xfrm>
        </p:grpSpPr>
        <p:grpSp>
          <p:nvGrpSpPr>
            <p:cNvPr id="28" name="Group 27"/>
            <p:cNvGrpSpPr/>
            <p:nvPr/>
          </p:nvGrpSpPr>
          <p:grpSpPr>
            <a:xfrm>
              <a:off x="5799048" y="2859452"/>
              <a:ext cx="2440165" cy="2410102"/>
              <a:chOff x="6422121" y="2086282"/>
              <a:chExt cx="2440165" cy="24101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422121" y="2086282"/>
                <a:ext cx="2440165" cy="1082782"/>
                <a:chOff x="6432631" y="2191384"/>
                <a:chExt cx="2440165" cy="1082782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2631" y="2226635"/>
                  <a:ext cx="1047531" cy="1047531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197337" y="2191384"/>
                  <a:ext cx="1675459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  <a:t>Shopping</a:t>
                  </a:r>
                  <a:b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</a:br>
                  <a: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  <a:t>for Mom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597326" y="3419166"/>
                <a:ext cx="1675459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  <a:t>Shopping</a:t>
                </a:r>
                <a:b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</a:br>
                <a: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  <a:t>for Me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764218">
              <a:off x="7612968" y="3958174"/>
              <a:ext cx="1737575" cy="977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05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81" y="45588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Adaptive </a:t>
            </a:r>
            <a:r>
              <a:rPr lang="en-US" i="1" dirty="0" smtClean="0"/>
              <a:t>to </a:t>
            </a:r>
            <a:r>
              <a:rPr lang="en-US" i="1" dirty="0"/>
              <a:t>Change at All Scales</a:t>
            </a:r>
            <a:endParaRPr lang="en-US" dirty="0">
              <a:solidFill>
                <a:schemeClr val="accent4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0523" y="7637825"/>
            <a:ext cx="3391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New users and products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Evolving interests and trends</a:t>
            </a:r>
          </a:p>
        </p:txBody>
      </p:sp>
      <p:sp>
        <p:nvSpPr>
          <p:cNvPr id="29" name="Left-Right Arrow 28"/>
          <p:cNvSpPr/>
          <p:nvPr/>
        </p:nvSpPr>
        <p:spPr>
          <a:xfrm>
            <a:off x="733168" y="5283302"/>
            <a:ext cx="10733408" cy="1081795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Months    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Rate of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Change       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Minutes</a:t>
            </a:r>
          </a:p>
        </p:txBody>
      </p:sp>
      <p:sp>
        <p:nvSpPr>
          <p:cNvPr id="31" name="Left-Right Arrow 30"/>
          <p:cNvSpPr/>
          <p:nvPr/>
        </p:nvSpPr>
        <p:spPr>
          <a:xfrm>
            <a:off x="733168" y="1654343"/>
            <a:ext cx="10733408" cy="1085632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Population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Granularity of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Data       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Session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003637" y="2721585"/>
            <a:ext cx="2109940" cy="2564055"/>
            <a:chOff x="3452464" y="1905188"/>
            <a:chExt cx="1780701" cy="2163955"/>
          </a:xfrm>
        </p:grpSpPr>
        <p:grpSp>
          <p:nvGrpSpPr>
            <p:cNvPr id="18" name="Group 17"/>
            <p:cNvGrpSpPr/>
            <p:nvPr/>
          </p:nvGrpSpPr>
          <p:grpSpPr>
            <a:xfrm>
              <a:off x="3452464" y="1905188"/>
              <a:ext cx="1775433" cy="1176307"/>
              <a:chOff x="256309" y="2852511"/>
              <a:chExt cx="1775433" cy="117630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6309" y="2852511"/>
                <a:ext cx="1198180" cy="117630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9689" r="896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872"/>
              <a:stretch/>
            </p:blipFill>
            <p:spPr>
              <a:xfrm>
                <a:off x="640429" y="2928463"/>
                <a:ext cx="1391313" cy="110035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452465" y="2798060"/>
              <a:ext cx="1780700" cy="1271083"/>
              <a:chOff x="1861275" y="2345842"/>
              <a:chExt cx="2434328" cy="173765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1275" y="2345842"/>
                <a:ext cx="1574312" cy="173765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0386" y="2598012"/>
                <a:ext cx="975217" cy="1217809"/>
              </a:xfrm>
              <a:prstGeom prst="rect">
                <a:avLst/>
              </a:prstGeom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7999704" y="2945683"/>
            <a:ext cx="3171401" cy="2456202"/>
            <a:chOff x="5799048" y="2859452"/>
            <a:chExt cx="3171401" cy="2456202"/>
          </a:xfrm>
        </p:grpSpPr>
        <p:grpSp>
          <p:nvGrpSpPr>
            <p:cNvPr id="28" name="Group 27"/>
            <p:cNvGrpSpPr/>
            <p:nvPr/>
          </p:nvGrpSpPr>
          <p:grpSpPr>
            <a:xfrm>
              <a:off x="5799048" y="2859452"/>
              <a:ext cx="2440165" cy="2410102"/>
              <a:chOff x="6422121" y="2086282"/>
              <a:chExt cx="2440165" cy="24101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422121" y="2086282"/>
                <a:ext cx="2440165" cy="1082782"/>
                <a:chOff x="6432631" y="2191384"/>
                <a:chExt cx="2440165" cy="1082782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2631" y="2226635"/>
                  <a:ext cx="1047531" cy="1047531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197337" y="2191384"/>
                  <a:ext cx="1675459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  <a:t>Shopping</a:t>
                  </a:r>
                  <a:b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</a:br>
                  <a: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  <a:t>for Mom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597326" y="3419166"/>
                <a:ext cx="1675459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  <a:t>Shopping</a:t>
                </a:r>
                <a:b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</a:br>
                <a: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  <a:t>for Me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764218">
              <a:off x="7612968" y="3958174"/>
              <a:ext cx="1737575" cy="977386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556981" y="1598887"/>
            <a:ext cx="11330219" cy="5039657"/>
          </a:xfrm>
          <a:custGeom>
            <a:avLst/>
            <a:gdLst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330219 w 11330219"/>
              <a:gd name="connsiteY2" fmla="*/ 5003081 h 5003081"/>
              <a:gd name="connsiteX3" fmla="*/ 0 w 11330219"/>
              <a:gd name="connsiteY3" fmla="*/ 5003081 h 5003081"/>
              <a:gd name="connsiteX4" fmla="*/ 0 w 11330219"/>
              <a:gd name="connsiteY4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1330219 w 11330219"/>
              <a:gd name="connsiteY3" fmla="*/ 5003081 h 5003081"/>
              <a:gd name="connsiteX4" fmla="*/ 0 w 11330219"/>
              <a:gd name="connsiteY4" fmla="*/ 5003081 h 5003081"/>
              <a:gd name="connsiteX5" fmla="*/ 0 w 11330219"/>
              <a:gd name="connsiteY5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1330219 w 11330219"/>
              <a:gd name="connsiteY3" fmla="*/ 5003081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0525547 w 11330219"/>
              <a:gd name="connsiteY3" fmla="*/ 4582457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0507259 w 11330219"/>
              <a:gd name="connsiteY3" fmla="*/ 4801913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341754"/>
              <a:gd name="connsiteX1" fmla="*/ 11330219 w 11330219"/>
              <a:gd name="connsiteY1" fmla="*/ 0 h 5341754"/>
              <a:gd name="connsiteX2" fmla="*/ 11183915 w 11330219"/>
              <a:gd name="connsiteY2" fmla="*/ 4088681 h 5341754"/>
              <a:gd name="connsiteX3" fmla="*/ 10507259 w 11330219"/>
              <a:gd name="connsiteY3" fmla="*/ 4801913 h 5341754"/>
              <a:gd name="connsiteX4" fmla="*/ 0 w 11330219"/>
              <a:gd name="connsiteY4" fmla="*/ 5003081 h 5341754"/>
              <a:gd name="connsiteX5" fmla="*/ 0 w 11330219"/>
              <a:gd name="connsiteY5" fmla="*/ 0 h 5341754"/>
              <a:gd name="connsiteX0" fmla="*/ 0 w 11330219"/>
              <a:gd name="connsiteY0" fmla="*/ 0 h 5406562"/>
              <a:gd name="connsiteX1" fmla="*/ 11330219 w 11330219"/>
              <a:gd name="connsiteY1" fmla="*/ 0 h 5406562"/>
              <a:gd name="connsiteX2" fmla="*/ 11183915 w 11330219"/>
              <a:gd name="connsiteY2" fmla="*/ 4088681 h 5406562"/>
              <a:gd name="connsiteX3" fmla="*/ 10196363 w 11330219"/>
              <a:gd name="connsiteY3" fmla="*/ 5039657 h 5406562"/>
              <a:gd name="connsiteX4" fmla="*/ 0 w 11330219"/>
              <a:gd name="connsiteY4" fmla="*/ 5003081 h 5406562"/>
              <a:gd name="connsiteX5" fmla="*/ 0 w 11330219"/>
              <a:gd name="connsiteY5" fmla="*/ 0 h 5406562"/>
              <a:gd name="connsiteX0" fmla="*/ 0 w 11330219"/>
              <a:gd name="connsiteY0" fmla="*/ 0 h 5102428"/>
              <a:gd name="connsiteX1" fmla="*/ 11330219 w 11330219"/>
              <a:gd name="connsiteY1" fmla="*/ 0 h 5102428"/>
              <a:gd name="connsiteX2" fmla="*/ 11183915 w 11330219"/>
              <a:gd name="connsiteY2" fmla="*/ 4088681 h 5102428"/>
              <a:gd name="connsiteX3" fmla="*/ 10196363 w 11330219"/>
              <a:gd name="connsiteY3" fmla="*/ 5039657 h 5102428"/>
              <a:gd name="connsiteX4" fmla="*/ 0 w 11330219"/>
              <a:gd name="connsiteY4" fmla="*/ 5003081 h 5102428"/>
              <a:gd name="connsiteX5" fmla="*/ 0 w 11330219"/>
              <a:gd name="connsiteY5" fmla="*/ 0 h 5102428"/>
              <a:gd name="connsiteX0" fmla="*/ 0 w 11330219"/>
              <a:gd name="connsiteY0" fmla="*/ 0 h 5039657"/>
              <a:gd name="connsiteX1" fmla="*/ 11330219 w 11330219"/>
              <a:gd name="connsiteY1" fmla="*/ 0 h 5039657"/>
              <a:gd name="connsiteX2" fmla="*/ 11183915 w 11330219"/>
              <a:gd name="connsiteY2" fmla="*/ 4088681 h 5039657"/>
              <a:gd name="connsiteX3" fmla="*/ 10196363 w 11330219"/>
              <a:gd name="connsiteY3" fmla="*/ 5039657 h 5039657"/>
              <a:gd name="connsiteX4" fmla="*/ 0 w 11330219"/>
              <a:gd name="connsiteY4" fmla="*/ 5003081 h 5039657"/>
              <a:gd name="connsiteX5" fmla="*/ 0 w 11330219"/>
              <a:gd name="connsiteY5" fmla="*/ 0 h 50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0219" h="5039657">
                <a:moveTo>
                  <a:pt x="0" y="0"/>
                </a:moveTo>
                <a:lnTo>
                  <a:pt x="11330219" y="0"/>
                </a:lnTo>
                <a:cubicBezTo>
                  <a:pt x="11324123" y="1362894"/>
                  <a:pt x="11190011" y="2725787"/>
                  <a:pt x="11183915" y="4088681"/>
                </a:cubicBezTo>
                <a:lnTo>
                  <a:pt x="10196363" y="5039657"/>
                </a:lnTo>
                <a:lnTo>
                  <a:pt x="0" y="500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9782" y="1910400"/>
            <a:ext cx="2676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latin typeface="Gill Sans Light" charset="0"/>
                <a:ea typeface="Gill Sans Light" charset="0"/>
                <a:cs typeface="Gill Sans Light" charset="0"/>
              </a:rPr>
              <a:t>Population </a:t>
            </a:r>
            <a:endParaRPr lang="en-US" sz="4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4028" y="2537883"/>
            <a:ext cx="734322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</a:rPr>
              <a:t>Law of Large Numbers </a:t>
            </a:r>
            <a:endParaRPr lang="en-US" sz="4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         Change Slow</a:t>
            </a:r>
            <a:endParaRPr lang="en-US" sz="4000" dirty="0">
              <a:latin typeface="Gill Sans Light" charset="0"/>
              <a:ea typeface="Gill Sans Light" charset="0"/>
              <a:cs typeface="Gill Sans Light" charset="0"/>
              <a:sym typeface="Wingdings"/>
            </a:endParaRPr>
          </a:p>
          <a:p>
            <a:endParaRPr lang="en-US" sz="2800" dirty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</a:rPr>
              <a:t>Rely on efficient offline retraining</a:t>
            </a:r>
          </a:p>
          <a:p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</a:rPr>
              <a:t>	</a:t>
            </a:r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 High-throughput Systems</a:t>
            </a:r>
            <a:endParaRPr lang="en-US" sz="4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472953" y="2795431"/>
            <a:ext cx="2765977" cy="2604862"/>
            <a:chOff x="827339" y="1994817"/>
            <a:chExt cx="2472805" cy="23287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339" y="1994817"/>
              <a:ext cx="1708099" cy="17188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7" b="8989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6765" y="3054473"/>
              <a:ext cx="2093379" cy="1269111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439174" y="5422083"/>
            <a:ext cx="1856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Gill Sans Light" charset="0"/>
                <a:ea typeface="Gill Sans Light" charset="0"/>
                <a:cs typeface="Gill Sans Light" charset="0"/>
              </a:rPr>
              <a:t>Months</a:t>
            </a:r>
            <a:endParaRPr lang="en-US" sz="4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472953" y="2795431"/>
            <a:ext cx="2765977" cy="2604862"/>
            <a:chOff x="827339" y="1994817"/>
            <a:chExt cx="2472805" cy="23287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339" y="1994817"/>
              <a:ext cx="1708099" cy="17188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7" b="8989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6765" y="3054473"/>
              <a:ext cx="2093379" cy="12691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81" y="45588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Adaptive </a:t>
            </a:r>
            <a:r>
              <a:rPr lang="en-US" i="1" dirty="0" smtClean="0"/>
              <a:t>to </a:t>
            </a:r>
            <a:r>
              <a:rPr lang="en-US" i="1" dirty="0"/>
              <a:t>Change at All Scales</a:t>
            </a:r>
            <a:endParaRPr lang="en-US" dirty="0">
              <a:solidFill>
                <a:schemeClr val="accent4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733168" y="5283302"/>
            <a:ext cx="10733408" cy="1081795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Months    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Rate of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Change       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Minutes</a:t>
            </a:r>
          </a:p>
        </p:txBody>
      </p:sp>
      <p:sp>
        <p:nvSpPr>
          <p:cNvPr id="31" name="Left-Right Arrow 30"/>
          <p:cNvSpPr/>
          <p:nvPr/>
        </p:nvSpPr>
        <p:spPr>
          <a:xfrm>
            <a:off x="733168" y="1654343"/>
            <a:ext cx="10733408" cy="1085632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Population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Granularity of </a:t>
            </a:r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Data                  </a:t>
            </a:r>
            <a:r>
              <a:rPr lang="en-US" sz="3200" dirty="0">
                <a:latin typeface="Gill Sans Light" charset="0"/>
                <a:ea typeface="Gill Sans Light" charset="0"/>
                <a:cs typeface="Gill Sans Light" charset="0"/>
              </a:rPr>
              <a:t>Session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003637" y="2721585"/>
            <a:ext cx="2109940" cy="2564055"/>
            <a:chOff x="3452464" y="1905188"/>
            <a:chExt cx="1780701" cy="2163955"/>
          </a:xfrm>
        </p:grpSpPr>
        <p:grpSp>
          <p:nvGrpSpPr>
            <p:cNvPr id="18" name="Group 17"/>
            <p:cNvGrpSpPr/>
            <p:nvPr/>
          </p:nvGrpSpPr>
          <p:grpSpPr>
            <a:xfrm>
              <a:off x="3452464" y="1905188"/>
              <a:ext cx="1775433" cy="1176307"/>
              <a:chOff x="256309" y="2852511"/>
              <a:chExt cx="1775433" cy="117630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6309" y="2852511"/>
                <a:ext cx="1198180" cy="117630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9689" r="896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872"/>
              <a:stretch/>
            </p:blipFill>
            <p:spPr>
              <a:xfrm>
                <a:off x="640429" y="2928463"/>
                <a:ext cx="1391313" cy="110035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452465" y="2798060"/>
              <a:ext cx="1780700" cy="1271083"/>
              <a:chOff x="1861275" y="2345842"/>
              <a:chExt cx="2434328" cy="173765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1275" y="2345842"/>
                <a:ext cx="1574312" cy="173765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0386" y="2598012"/>
                <a:ext cx="975217" cy="1217809"/>
              </a:xfrm>
              <a:prstGeom prst="rect">
                <a:avLst/>
              </a:prstGeom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556981" y="1598887"/>
            <a:ext cx="11330219" cy="5039657"/>
          </a:xfrm>
          <a:custGeom>
            <a:avLst/>
            <a:gdLst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330219 w 11330219"/>
              <a:gd name="connsiteY2" fmla="*/ 5003081 h 5003081"/>
              <a:gd name="connsiteX3" fmla="*/ 0 w 11330219"/>
              <a:gd name="connsiteY3" fmla="*/ 5003081 h 5003081"/>
              <a:gd name="connsiteX4" fmla="*/ 0 w 11330219"/>
              <a:gd name="connsiteY4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1330219 w 11330219"/>
              <a:gd name="connsiteY3" fmla="*/ 5003081 h 5003081"/>
              <a:gd name="connsiteX4" fmla="*/ 0 w 11330219"/>
              <a:gd name="connsiteY4" fmla="*/ 5003081 h 5003081"/>
              <a:gd name="connsiteX5" fmla="*/ 0 w 11330219"/>
              <a:gd name="connsiteY5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1330219 w 11330219"/>
              <a:gd name="connsiteY3" fmla="*/ 5003081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0525547 w 11330219"/>
              <a:gd name="connsiteY3" fmla="*/ 4582457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0507259 w 11330219"/>
              <a:gd name="connsiteY3" fmla="*/ 4801913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341754"/>
              <a:gd name="connsiteX1" fmla="*/ 11330219 w 11330219"/>
              <a:gd name="connsiteY1" fmla="*/ 0 h 5341754"/>
              <a:gd name="connsiteX2" fmla="*/ 11183915 w 11330219"/>
              <a:gd name="connsiteY2" fmla="*/ 4088681 h 5341754"/>
              <a:gd name="connsiteX3" fmla="*/ 10507259 w 11330219"/>
              <a:gd name="connsiteY3" fmla="*/ 4801913 h 5341754"/>
              <a:gd name="connsiteX4" fmla="*/ 0 w 11330219"/>
              <a:gd name="connsiteY4" fmla="*/ 5003081 h 5341754"/>
              <a:gd name="connsiteX5" fmla="*/ 0 w 11330219"/>
              <a:gd name="connsiteY5" fmla="*/ 0 h 5341754"/>
              <a:gd name="connsiteX0" fmla="*/ 0 w 11330219"/>
              <a:gd name="connsiteY0" fmla="*/ 0 h 5406562"/>
              <a:gd name="connsiteX1" fmla="*/ 11330219 w 11330219"/>
              <a:gd name="connsiteY1" fmla="*/ 0 h 5406562"/>
              <a:gd name="connsiteX2" fmla="*/ 11183915 w 11330219"/>
              <a:gd name="connsiteY2" fmla="*/ 4088681 h 5406562"/>
              <a:gd name="connsiteX3" fmla="*/ 10196363 w 11330219"/>
              <a:gd name="connsiteY3" fmla="*/ 5039657 h 5406562"/>
              <a:gd name="connsiteX4" fmla="*/ 0 w 11330219"/>
              <a:gd name="connsiteY4" fmla="*/ 5003081 h 5406562"/>
              <a:gd name="connsiteX5" fmla="*/ 0 w 11330219"/>
              <a:gd name="connsiteY5" fmla="*/ 0 h 5406562"/>
              <a:gd name="connsiteX0" fmla="*/ 0 w 11330219"/>
              <a:gd name="connsiteY0" fmla="*/ 0 h 5102428"/>
              <a:gd name="connsiteX1" fmla="*/ 11330219 w 11330219"/>
              <a:gd name="connsiteY1" fmla="*/ 0 h 5102428"/>
              <a:gd name="connsiteX2" fmla="*/ 11183915 w 11330219"/>
              <a:gd name="connsiteY2" fmla="*/ 4088681 h 5102428"/>
              <a:gd name="connsiteX3" fmla="*/ 10196363 w 11330219"/>
              <a:gd name="connsiteY3" fmla="*/ 5039657 h 5102428"/>
              <a:gd name="connsiteX4" fmla="*/ 0 w 11330219"/>
              <a:gd name="connsiteY4" fmla="*/ 5003081 h 5102428"/>
              <a:gd name="connsiteX5" fmla="*/ 0 w 11330219"/>
              <a:gd name="connsiteY5" fmla="*/ 0 h 5102428"/>
              <a:gd name="connsiteX0" fmla="*/ 0 w 11330219"/>
              <a:gd name="connsiteY0" fmla="*/ 0 h 5039657"/>
              <a:gd name="connsiteX1" fmla="*/ 11330219 w 11330219"/>
              <a:gd name="connsiteY1" fmla="*/ 0 h 5039657"/>
              <a:gd name="connsiteX2" fmla="*/ 11183915 w 11330219"/>
              <a:gd name="connsiteY2" fmla="*/ 4088681 h 5039657"/>
              <a:gd name="connsiteX3" fmla="*/ 10196363 w 11330219"/>
              <a:gd name="connsiteY3" fmla="*/ 5039657 h 5039657"/>
              <a:gd name="connsiteX4" fmla="*/ 0 w 11330219"/>
              <a:gd name="connsiteY4" fmla="*/ 5003081 h 5039657"/>
              <a:gd name="connsiteX5" fmla="*/ 0 w 11330219"/>
              <a:gd name="connsiteY5" fmla="*/ 0 h 50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0219" h="5039657">
                <a:moveTo>
                  <a:pt x="0" y="0"/>
                </a:moveTo>
                <a:lnTo>
                  <a:pt x="11330219" y="0"/>
                </a:lnTo>
                <a:cubicBezTo>
                  <a:pt x="11324123" y="1362894"/>
                  <a:pt x="11190011" y="2725787"/>
                  <a:pt x="11183915" y="4088681"/>
                </a:cubicBezTo>
                <a:lnTo>
                  <a:pt x="10196363" y="5039657"/>
                </a:lnTo>
                <a:lnTo>
                  <a:pt x="0" y="500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629" y="2322844"/>
            <a:ext cx="77894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</a:rPr>
              <a:t>Small </a:t>
            </a:r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Data </a:t>
            </a:r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 Rapidly Changing</a:t>
            </a:r>
            <a:endParaRPr lang="en-US" sz="40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Low Latency </a:t>
            </a:r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 Online Learning</a:t>
            </a:r>
            <a:endParaRPr lang="en-US" sz="40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4000" b="1" dirty="0">
                <a:latin typeface="Gill Sans Light" charset="0"/>
                <a:ea typeface="Gill Sans Light" charset="0"/>
                <a:cs typeface="Gill Sans Light" charset="0"/>
              </a:rPr>
              <a:t>Sensitive to </a:t>
            </a:r>
            <a:r>
              <a:rPr lang="en-US" sz="4000" b="1" dirty="0" smtClean="0">
                <a:latin typeface="Gill Sans Light" charset="0"/>
                <a:ea typeface="Gill Sans Light" charset="0"/>
                <a:cs typeface="Gill Sans Light" charset="0"/>
              </a:rPr>
              <a:t>feedback bias</a:t>
            </a:r>
            <a:endParaRPr lang="en-US" sz="4000" b="1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99704" y="2945683"/>
            <a:ext cx="3171401" cy="2456202"/>
            <a:chOff x="5799048" y="2859452"/>
            <a:chExt cx="3171401" cy="2456202"/>
          </a:xfrm>
        </p:grpSpPr>
        <p:grpSp>
          <p:nvGrpSpPr>
            <p:cNvPr id="28" name="Group 27"/>
            <p:cNvGrpSpPr/>
            <p:nvPr/>
          </p:nvGrpSpPr>
          <p:grpSpPr>
            <a:xfrm>
              <a:off x="5799048" y="2859452"/>
              <a:ext cx="2440165" cy="2410102"/>
              <a:chOff x="6422121" y="2086282"/>
              <a:chExt cx="2440165" cy="24101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422121" y="2086282"/>
                <a:ext cx="2440165" cy="1082782"/>
                <a:chOff x="6432631" y="2191384"/>
                <a:chExt cx="2440165" cy="1082782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2631" y="2226635"/>
                  <a:ext cx="1047531" cy="1047531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197337" y="2191384"/>
                  <a:ext cx="1675459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  <a:t>Shopping</a:t>
                  </a:r>
                  <a:b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</a:br>
                  <a:r>
                    <a:rPr lang="en-US" sz="3200" dirty="0">
                      <a:latin typeface="Gill Sans Light" charset="0"/>
                      <a:ea typeface="Gill Sans Light" charset="0"/>
                      <a:cs typeface="Gill Sans Light" charset="0"/>
                    </a:rPr>
                    <a:t>for Mom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597326" y="3419166"/>
                <a:ext cx="1675459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  <a:t>Shopping</a:t>
                </a:r>
                <a:b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</a:br>
                <a:r>
                  <a:rPr lang="en-US" sz="3200" dirty="0">
                    <a:latin typeface="Gill Sans Light" charset="0"/>
                    <a:ea typeface="Gill Sans Light" charset="0"/>
                    <a:cs typeface="Gill Sans Light" charset="0"/>
                  </a:rPr>
                  <a:t>for Me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764218">
              <a:off x="7612968" y="3958174"/>
              <a:ext cx="1737575" cy="977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7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77" y="385438"/>
            <a:ext cx="6236339" cy="905922"/>
          </a:xfrm>
        </p:spPr>
        <p:txBody>
          <a:bodyPr>
            <a:normAutofit/>
          </a:bodyPr>
          <a:lstStyle/>
          <a:p>
            <a:r>
              <a:rPr lang="en-US" smtClean="0"/>
              <a:t>The Feedback </a:t>
            </a:r>
            <a:r>
              <a:rPr lang="en-US" dirty="0" smtClean="0"/>
              <a:t>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577" y="1409340"/>
            <a:ext cx="5455436" cy="227023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 once looked at cameras on </a:t>
            </a:r>
            <a:br>
              <a:rPr lang="en-US" dirty="0" smtClean="0"/>
            </a:br>
            <a:r>
              <a:rPr lang="en-US" dirty="0" smtClean="0"/>
              <a:t>Amazon …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794871" y="304159"/>
            <a:ext cx="6085719" cy="5935642"/>
            <a:chOff x="4346153" y="228119"/>
            <a:chExt cx="4564289" cy="44517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6153" y="496734"/>
              <a:ext cx="4564289" cy="4183117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perspectiveContrastingLeftFacing"/>
              <a:lightRig rig="threePt" dir="t"/>
            </a:scene3d>
          </p:spPr>
        </p:pic>
        <p:sp>
          <p:nvSpPr>
            <p:cNvPr id="14" name="TextBox 13"/>
            <p:cNvSpPr txBox="1"/>
            <p:nvPr/>
          </p:nvSpPr>
          <p:spPr>
            <a:xfrm rot="175233">
              <a:off x="5776477" y="228119"/>
              <a:ext cx="252857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My Amazon Homepage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16893" y="2136969"/>
            <a:ext cx="6600588" cy="4355079"/>
            <a:chOff x="3012670" y="1497627"/>
            <a:chExt cx="4950441" cy="3266309"/>
          </a:xfrm>
        </p:grpSpPr>
        <p:sp>
          <p:nvSpPr>
            <p:cNvPr id="5" name="Freeform 4"/>
            <p:cNvSpPr/>
            <p:nvPr/>
          </p:nvSpPr>
          <p:spPr>
            <a:xfrm>
              <a:off x="5431517" y="2113520"/>
              <a:ext cx="1965435" cy="1124606"/>
            </a:xfrm>
            <a:custGeom>
              <a:avLst/>
              <a:gdLst>
                <a:gd name="connsiteX0" fmla="*/ 31531 w 1965435"/>
                <a:gd name="connsiteY0" fmla="*/ 0 h 1124606"/>
                <a:gd name="connsiteX1" fmla="*/ 1965435 w 1965435"/>
                <a:gd name="connsiteY1" fmla="*/ 472965 h 1124606"/>
                <a:gd name="connsiteX2" fmla="*/ 1912883 w 1965435"/>
                <a:gd name="connsiteY2" fmla="*/ 1124606 h 1124606"/>
                <a:gd name="connsiteX3" fmla="*/ 0 w 1965435"/>
                <a:gd name="connsiteY3" fmla="*/ 599089 h 1124606"/>
                <a:gd name="connsiteX4" fmla="*/ 31531 w 1965435"/>
                <a:gd name="connsiteY4" fmla="*/ 0 h 112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5435" h="1124606">
                  <a:moveTo>
                    <a:pt x="31531" y="0"/>
                  </a:moveTo>
                  <a:lnTo>
                    <a:pt x="1965435" y="472965"/>
                  </a:lnTo>
                  <a:lnTo>
                    <a:pt x="1912883" y="1124606"/>
                  </a:lnTo>
                  <a:lnTo>
                    <a:pt x="0" y="599089"/>
                  </a:lnTo>
                  <a:lnTo>
                    <a:pt x="31531" y="0"/>
                  </a:lnTo>
                  <a:close/>
                </a:path>
              </a:pathLst>
            </a:custGeom>
            <a:solidFill>
              <a:srgbClr val="FD996A">
                <a:alpha val="50196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7269429" y="2567275"/>
              <a:ext cx="693682" cy="2196661"/>
            </a:xfrm>
            <a:custGeom>
              <a:avLst/>
              <a:gdLst>
                <a:gd name="connsiteX0" fmla="*/ 31531 w 1965435"/>
                <a:gd name="connsiteY0" fmla="*/ 0 h 1124606"/>
                <a:gd name="connsiteX1" fmla="*/ 1965435 w 1965435"/>
                <a:gd name="connsiteY1" fmla="*/ 472965 h 1124606"/>
                <a:gd name="connsiteX2" fmla="*/ 1912883 w 1965435"/>
                <a:gd name="connsiteY2" fmla="*/ 1124606 h 1124606"/>
                <a:gd name="connsiteX3" fmla="*/ 0 w 1965435"/>
                <a:gd name="connsiteY3" fmla="*/ 599089 h 1124606"/>
                <a:gd name="connsiteX4" fmla="*/ 31531 w 1965435"/>
                <a:gd name="connsiteY4" fmla="*/ 0 h 1124606"/>
                <a:gd name="connsiteX0" fmla="*/ 546538 w 1965435"/>
                <a:gd name="connsiteY0" fmla="*/ 0 h 1923392"/>
                <a:gd name="connsiteX1" fmla="*/ 1965435 w 1965435"/>
                <a:gd name="connsiteY1" fmla="*/ 1271751 h 1923392"/>
                <a:gd name="connsiteX2" fmla="*/ 1912883 w 1965435"/>
                <a:gd name="connsiteY2" fmla="*/ 1923392 h 1923392"/>
                <a:gd name="connsiteX3" fmla="*/ 0 w 1965435"/>
                <a:gd name="connsiteY3" fmla="*/ 1397875 h 1923392"/>
                <a:gd name="connsiteX4" fmla="*/ 546538 w 1965435"/>
                <a:gd name="connsiteY4" fmla="*/ 0 h 1923392"/>
                <a:gd name="connsiteX0" fmla="*/ 472966 w 1965435"/>
                <a:gd name="connsiteY0" fmla="*/ 0 h 1954923"/>
                <a:gd name="connsiteX1" fmla="*/ 1965435 w 1965435"/>
                <a:gd name="connsiteY1" fmla="*/ 1303282 h 1954923"/>
                <a:gd name="connsiteX2" fmla="*/ 1912883 w 1965435"/>
                <a:gd name="connsiteY2" fmla="*/ 1954923 h 1954923"/>
                <a:gd name="connsiteX3" fmla="*/ 0 w 1965435"/>
                <a:gd name="connsiteY3" fmla="*/ 1429406 h 1954923"/>
                <a:gd name="connsiteX4" fmla="*/ 472966 w 1965435"/>
                <a:gd name="connsiteY4" fmla="*/ 0 h 1954923"/>
                <a:gd name="connsiteX0" fmla="*/ 472966 w 1912883"/>
                <a:gd name="connsiteY0" fmla="*/ 0 h 1954923"/>
                <a:gd name="connsiteX1" fmla="*/ 966952 w 1912883"/>
                <a:gd name="connsiteY1" fmla="*/ 63061 h 1954923"/>
                <a:gd name="connsiteX2" fmla="*/ 1912883 w 1912883"/>
                <a:gd name="connsiteY2" fmla="*/ 1954923 h 1954923"/>
                <a:gd name="connsiteX3" fmla="*/ 0 w 1912883"/>
                <a:gd name="connsiteY3" fmla="*/ 1429406 h 1954923"/>
                <a:gd name="connsiteX4" fmla="*/ 472966 w 1912883"/>
                <a:gd name="connsiteY4" fmla="*/ 0 h 1954923"/>
                <a:gd name="connsiteX0" fmla="*/ 472966 w 966952"/>
                <a:gd name="connsiteY0" fmla="*/ 0 h 2207171"/>
                <a:gd name="connsiteX1" fmla="*/ 966952 w 966952"/>
                <a:gd name="connsiteY1" fmla="*/ 63061 h 2207171"/>
                <a:gd name="connsiteX2" fmla="*/ 819807 w 966952"/>
                <a:gd name="connsiteY2" fmla="*/ 2207171 h 2207171"/>
                <a:gd name="connsiteX3" fmla="*/ 0 w 966952"/>
                <a:gd name="connsiteY3" fmla="*/ 1429406 h 2207171"/>
                <a:gd name="connsiteX4" fmla="*/ 472966 w 966952"/>
                <a:gd name="connsiteY4" fmla="*/ 0 h 2207171"/>
                <a:gd name="connsiteX0" fmla="*/ 472966 w 1008993"/>
                <a:gd name="connsiteY0" fmla="*/ 0 h 2207171"/>
                <a:gd name="connsiteX1" fmla="*/ 1008993 w 1008993"/>
                <a:gd name="connsiteY1" fmla="*/ 63061 h 2207171"/>
                <a:gd name="connsiteX2" fmla="*/ 819807 w 1008993"/>
                <a:gd name="connsiteY2" fmla="*/ 2207171 h 2207171"/>
                <a:gd name="connsiteX3" fmla="*/ 0 w 1008993"/>
                <a:gd name="connsiteY3" fmla="*/ 1429406 h 2207171"/>
                <a:gd name="connsiteX4" fmla="*/ 472966 w 1008993"/>
                <a:gd name="connsiteY4" fmla="*/ 0 h 2207171"/>
                <a:gd name="connsiteX0" fmla="*/ 472966 w 1008993"/>
                <a:gd name="connsiteY0" fmla="*/ 0 h 2217682"/>
                <a:gd name="connsiteX1" fmla="*/ 1008993 w 1008993"/>
                <a:gd name="connsiteY1" fmla="*/ 63061 h 2217682"/>
                <a:gd name="connsiteX2" fmla="*/ 840828 w 1008993"/>
                <a:gd name="connsiteY2" fmla="*/ 2217682 h 2217682"/>
                <a:gd name="connsiteX3" fmla="*/ 0 w 1008993"/>
                <a:gd name="connsiteY3" fmla="*/ 1429406 h 2217682"/>
                <a:gd name="connsiteX4" fmla="*/ 472966 w 1008993"/>
                <a:gd name="connsiteY4" fmla="*/ 0 h 2217682"/>
                <a:gd name="connsiteX0" fmla="*/ 157655 w 693682"/>
                <a:gd name="connsiteY0" fmla="*/ 0 h 2217682"/>
                <a:gd name="connsiteX1" fmla="*/ 693682 w 693682"/>
                <a:gd name="connsiteY1" fmla="*/ 63061 h 2217682"/>
                <a:gd name="connsiteX2" fmla="*/ 525517 w 693682"/>
                <a:gd name="connsiteY2" fmla="*/ 2217682 h 2217682"/>
                <a:gd name="connsiteX3" fmla="*/ 0 w 693682"/>
                <a:gd name="connsiteY3" fmla="*/ 1975944 h 2217682"/>
                <a:gd name="connsiteX4" fmla="*/ 157655 w 693682"/>
                <a:gd name="connsiteY4" fmla="*/ 0 h 2217682"/>
                <a:gd name="connsiteX0" fmla="*/ 168165 w 693682"/>
                <a:gd name="connsiteY0" fmla="*/ 0 h 2270234"/>
                <a:gd name="connsiteX1" fmla="*/ 693682 w 693682"/>
                <a:gd name="connsiteY1" fmla="*/ 115613 h 2270234"/>
                <a:gd name="connsiteX2" fmla="*/ 525517 w 693682"/>
                <a:gd name="connsiteY2" fmla="*/ 2270234 h 2270234"/>
                <a:gd name="connsiteX3" fmla="*/ 0 w 693682"/>
                <a:gd name="connsiteY3" fmla="*/ 2028496 h 2270234"/>
                <a:gd name="connsiteX4" fmla="*/ 168165 w 693682"/>
                <a:gd name="connsiteY4" fmla="*/ 0 h 2270234"/>
                <a:gd name="connsiteX0" fmla="*/ 168165 w 693682"/>
                <a:gd name="connsiteY0" fmla="*/ 0 h 2196661"/>
                <a:gd name="connsiteX1" fmla="*/ 693682 w 693682"/>
                <a:gd name="connsiteY1" fmla="*/ 115613 h 2196661"/>
                <a:gd name="connsiteX2" fmla="*/ 525517 w 693682"/>
                <a:gd name="connsiteY2" fmla="*/ 2196661 h 2196661"/>
                <a:gd name="connsiteX3" fmla="*/ 0 w 693682"/>
                <a:gd name="connsiteY3" fmla="*/ 2028496 h 2196661"/>
                <a:gd name="connsiteX4" fmla="*/ 168165 w 693682"/>
                <a:gd name="connsiteY4" fmla="*/ 0 h 219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682" h="2196661">
                  <a:moveTo>
                    <a:pt x="168165" y="0"/>
                  </a:moveTo>
                  <a:lnTo>
                    <a:pt x="693682" y="115613"/>
                  </a:lnTo>
                  <a:lnTo>
                    <a:pt x="525517" y="2196661"/>
                  </a:lnTo>
                  <a:lnTo>
                    <a:pt x="0" y="2028496"/>
                  </a:lnTo>
                  <a:lnTo>
                    <a:pt x="168165" y="0"/>
                  </a:lnTo>
                  <a:close/>
                </a:path>
              </a:pathLst>
            </a:custGeom>
            <a:solidFill>
              <a:srgbClr val="FD996A">
                <a:alpha val="50196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12670" y="1497627"/>
              <a:ext cx="1944413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67" dirty="0">
                  <a:latin typeface="Gill Sans Light" charset="0"/>
                  <a:ea typeface="Gill Sans Light" charset="0"/>
                  <a:cs typeface="Gill Sans Light" charset="0"/>
                </a:rPr>
                <a:t>Similar cameras </a:t>
              </a:r>
              <a:r>
                <a:rPr lang="en-US" sz="2667">
                  <a:latin typeface="Gill Sans Light" charset="0"/>
                  <a:ea typeface="Gill Sans Light" charset="0"/>
                  <a:cs typeface="Gill Sans Light" charset="0"/>
                </a:rPr>
                <a:t>and </a:t>
              </a:r>
              <a:r>
                <a:rPr lang="en-US" sz="2667" smtClean="0">
                  <a:latin typeface="Gill Sans Light" charset="0"/>
                  <a:ea typeface="Gill Sans Light" charset="0"/>
                  <a:cs typeface="Gill Sans Light" charset="0"/>
                </a:rPr>
                <a:t>accessories</a:t>
              </a:r>
              <a:endParaRPr lang="en-US" sz="2667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9" name="Straight Arrow Connector 8"/>
            <p:cNvCxnSpPr>
              <a:stCxn id="7" idx="3"/>
            </p:cNvCxnSpPr>
            <p:nvPr/>
          </p:nvCxnSpPr>
          <p:spPr>
            <a:xfrm>
              <a:off x="4957083" y="1840077"/>
              <a:ext cx="474434" cy="6068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7" idx="3"/>
            </p:cNvCxnSpPr>
            <p:nvPr/>
          </p:nvCxnSpPr>
          <p:spPr>
            <a:xfrm>
              <a:off x="4957083" y="1840077"/>
              <a:ext cx="2439869" cy="16700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654576" y="2776741"/>
            <a:ext cx="4106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Opportunity for </a:t>
            </a:r>
            <a:b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4400" dirty="0" smtClean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Bandit Algorithms</a:t>
            </a:r>
            <a:endParaRPr lang="en-US" sz="3600" dirty="0">
              <a:solidFill>
                <a:schemeClr val="accent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1246" y="4405752"/>
            <a:ext cx="117131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i="1" dirty="0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Bandits present new challenges</a:t>
            </a:r>
            <a:r>
              <a:rPr lang="en-US" sz="3600" i="1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: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computation overhead</a:t>
            </a:r>
          </a:p>
          <a:p>
            <a:pPr marL="571500" lvl="0" indent="-571500">
              <a:buFont typeface="Arial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complicates caching + indexing</a:t>
            </a:r>
          </a:p>
        </p:txBody>
      </p:sp>
    </p:spTree>
    <p:extLst>
      <p:ext uri="{BB962C8B-B14F-4D97-AF65-F5344CB8AC3E}">
        <p14:creationId xmlns:p14="http://schemas.microsoft.com/office/powerpoint/2010/main" val="1862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4"/>
          <p:cNvSpPr>
            <a:spLocks noGrp="1"/>
          </p:cNvSpPr>
          <p:nvPr>
            <p:ph type="title"/>
          </p:nvPr>
        </p:nvSpPr>
        <p:spPr>
          <a:xfrm>
            <a:off x="635306" y="95559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Contemporary </a:t>
            </a:r>
            <a:r>
              <a:rPr lang="en-US" sz="5400" smtClean="0"/>
              <a:t>Learning Systems</a:t>
            </a:r>
            <a:endParaRPr lang="en-US" sz="5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307892" y="2817092"/>
            <a:ext cx="9905999" cy="2806282"/>
            <a:chOff x="1143001" y="3056935"/>
            <a:chExt cx="9905999" cy="2806282"/>
          </a:xfrm>
        </p:grpSpPr>
        <p:grpSp>
          <p:nvGrpSpPr>
            <p:cNvPr id="53" name="Group 52"/>
            <p:cNvGrpSpPr/>
            <p:nvPr/>
          </p:nvGrpSpPr>
          <p:grpSpPr>
            <a:xfrm>
              <a:off x="1143001" y="3807518"/>
              <a:ext cx="9905999" cy="2055699"/>
              <a:chOff x="1143001" y="1843806"/>
              <a:chExt cx="9905999" cy="2055699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3332813" y="3060322"/>
                <a:ext cx="4988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4647163" y="1843806"/>
                <a:ext cx="2359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0" i="1" dirty="0">
                    <a:latin typeface="Gill Sans Light"/>
                    <a:cs typeface="Gill Sans Light"/>
                  </a:rPr>
                  <a:t>Training</a:t>
                </a: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143001" y="2010459"/>
                <a:ext cx="2189812" cy="1889046"/>
                <a:chOff x="1143001" y="2105055"/>
                <a:chExt cx="2189812" cy="1889046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1143001" y="2105055"/>
                  <a:ext cx="218981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dirty="0">
                      <a:latin typeface="Gill Sans Light"/>
                      <a:cs typeface="Gill Sans Light"/>
                    </a:rPr>
                    <a:t>Data</a:t>
                  </a:r>
                </a:p>
              </p:txBody>
            </p:sp>
            <p:sp>
              <p:nvSpPr>
                <p:cNvPr id="11" name="Can 10"/>
                <p:cNvSpPr/>
                <p:nvPr/>
              </p:nvSpPr>
              <p:spPr>
                <a:xfrm>
                  <a:off x="1742607" y="3098306"/>
                  <a:ext cx="990600" cy="895795"/>
                </a:xfrm>
                <a:prstGeom prst="can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8320813" y="2010459"/>
                <a:ext cx="2728187" cy="1742140"/>
                <a:chOff x="8320813" y="2105055"/>
                <a:chExt cx="2728187" cy="1742140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8320813" y="2105055"/>
                  <a:ext cx="272818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dirty="0" smtClean="0">
                      <a:latin typeface="Gill Sans Light"/>
                      <a:cs typeface="Gill Sans Light"/>
                    </a:rPr>
                    <a:t>Models</a:t>
                  </a:r>
                  <a:endParaRPr lang="en-US" sz="6000" dirty="0">
                    <a:latin typeface="Gill Sans Light"/>
                    <a:cs typeface="Gill Sans Light"/>
                  </a:endParaRPr>
                </a:p>
              </p:txBody>
            </p:sp>
            <p:grpSp>
              <p:nvGrpSpPr>
                <p:cNvPr id="49" name="Group 48"/>
                <p:cNvGrpSpPr/>
                <p:nvPr/>
              </p:nvGrpSpPr>
              <p:grpSpPr>
                <a:xfrm>
                  <a:off x="8815476" y="3120718"/>
                  <a:ext cx="1738859" cy="726477"/>
                  <a:chOff x="5164111" y="3471333"/>
                  <a:chExt cx="1738859" cy="726477"/>
                </a:xfrm>
              </p:grpSpPr>
              <p:sp>
                <p:nvSpPr>
                  <p:cNvPr id="4" name="Oval 3"/>
                  <p:cNvSpPr/>
                  <p:nvPr/>
                </p:nvSpPr>
                <p:spPr>
                  <a:xfrm>
                    <a:off x="5733590" y="3471333"/>
                    <a:ext cx="726477" cy="726477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" name="Straight Arrow Connector 14"/>
                  <p:cNvCxnSpPr/>
                  <p:nvPr/>
                </p:nvCxnSpPr>
                <p:spPr>
                  <a:xfrm flipV="1">
                    <a:off x="6460067" y="3834571"/>
                    <a:ext cx="442903" cy="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Freeform 33"/>
                  <p:cNvSpPr/>
                  <p:nvPr/>
                </p:nvSpPr>
                <p:spPr>
                  <a:xfrm>
                    <a:off x="5921135" y="3665841"/>
                    <a:ext cx="382018" cy="337459"/>
                  </a:xfrm>
                  <a:custGeom>
                    <a:avLst/>
                    <a:gdLst>
                      <a:gd name="connsiteX0" fmla="*/ 0 w 449705"/>
                      <a:gd name="connsiteY0" fmla="*/ 397239 h 397239"/>
                      <a:gd name="connsiteX1" fmla="*/ 449705 w 449705"/>
                      <a:gd name="connsiteY1" fmla="*/ 0 h 397239"/>
                      <a:gd name="connsiteX0" fmla="*/ 0 w 449705"/>
                      <a:gd name="connsiteY0" fmla="*/ 397239 h 397239"/>
                      <a:gd name="connsiteX1" fmla="*/ 449705 w 449705"/>
                      <a:gd name="connsiteY1" fmla="*/ 0 h 397239"/>
                      <a:gd name="connsiteX0" fmla="*/ 0 w 449705"/>
                      <a:gd name="connsiteY0" fmla="*/ 397251 h 397251"/>
                      <a:gd name="connsiteX1" fmla="*/ 449705 w 449705"/>
                      <a:gd name="connsiteY1" fmla="*/ 12 h 397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49705" h="397251">
                        <a:moveTo>
                          <a:pt x="0" y="397251"/>
                        </a:moveTo>
                        <a:cubicBezTo>
                          <a:pt x="277319" y="384759"/>
                          <a:pt x="209862" y="-2487"/>
                          <a:pt x="449705" y="12"/>
                        </a:cubicBezTo>
                      </a:path>
                    </a:pathLst>
                  </a:cu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5164111" y="3505533"/>
                    <a:ext cx="569627" cy="653048"/>
                    <a:chOff x="5007113" y="3505533"/>
                    <a:chExt cx="726625" cy="653048"/>
                  </a:xfrm>
                </p:grpSpPr>
                <p:cxnSp>
                  <p:nvCxnSpPr>
                    <p:cNvPr id="6" name="Straight Arrow Connector 5"/>
                    <p:cNvCxnSpPr>
                      <a:stCxn id="26" idx="6"/>
                      <a:endCxn id="4" idx="2"/>
                    </p:cNvCxnSpPr>
                    <p:nvPr/>
                  </p:nvCxnSpPr>
                  <p:spPr>
                    <a:xfrm>
                      <a:off x="5205405" y="3834571"/>
                      <a:ext cx="528144" cy="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5007113" y="3756114"/>
                      <a:ext cx="198292" cy="15691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9" name="Straight Arrow Connector 38"/>
                    <p:cNvCxnSpPr/>
                    <p:nvPr/>
                  </p:nvCxnSpPr>
                  <p:spPr>
                    <a:xfrm flipV="1">
                      <a:off x="5164027" y="3964898"/>
                      <a:ext cx="569711" cy="11522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5007113" y="4001667"/>
                      <a:ext cx="198292" cy="15691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2" name="Straight Arrow Connector 41"/>
                    <p:cNvCxnSpPr/>
                    <p:nvPr/>
                  </p:nvCxnSpPr>
                  <p:spPr>
                    <a:xfrm>
                      <a:off x="5164027" y="3583990"/>
                      <a:ext cx="569563" cy="13289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5007113" y="3505533"/>
                      <a:ext cx="198292" cy="15691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5" name="TextBox 4"/>
            <p:cNvSpPr txBox="1"/>
            <p:nvPr/>
          </p:nvSpPr>
          <p:spPr>
            <a:xfrm>
              <a:off x="1661467" y="3059692"/>
              <a:ext cx="115288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Gill Sans Light" charset="0"/>
                  <a:ea typeface="Gill Sans Light" charset="0"/>
                  <a:cs typeface="Gill Sans Light" charset="0"/>
                </a:rPr>
                <a:t>Big</a:t>
              </a:r>
              <a:endParaRPr lang="en-US" sz="6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08466" y="3056935"/>
              <a:ext cx="115288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Gill Sans Light" charset="0"/>
                  <a:ea typeface="Gill Sans Light" charset="0"/>
                  <a:cs typeface="Gill Sans Light" charset="0"/>
                </a:rPr>
                <a:t>Big</a:t>
              </a:r>
              <a:endParaRPr lang="en-US" sz="6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1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0210800" cy="1143000"/>
          </a:xfrm>
        </p:spPr>
        <p:txBody>
          <a:bodyPr>
            <a:noAutofit/>
          </a:bodyPr>
          <a:lstStyle/>
          <a:p>
            <a:r>
              <a:rPr lang="en-US" sz="5400" dirty="0"/>
              <a:t>Exploration / Exploitation Tradeoff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8300" y="1295400"/>
            <a:ext cx="10954512" cy="11951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Systems that can </a:t>
            </a:r>
            <a:r>
              <a:rPr lang="en-US" sz="4400" i="1" dirty="0"/>
              <a:t>take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smtClean="0">
                <a:solidFill>
                  <a:schemeClr val="accent4"/>
                </a:solidFill>
                <a:latin typeface="Gill Sans" charset="0"/>
                <a:ea typeface="Gill Sans" charset="0"/>
                <a:cs typeface="Gill Sans" charset="0"/>
              </a:rPr>
              <a:t>actions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smtClean="0"/>
              <a:t>can </a:t>
            </a:r>
            <a:br>
              <a:rPr lang="en-US" sz="4400" i="1" dirty="0" smtClean="0"/>
            </a:br>
            <a:r>
              <a:rPr lang="en-US" sz="4400" i="1" dirty="0">
                <a:solidFill>
                  <a:schemeClr val="accent4"/>
                </a:solidFill>
                <a:latin typeface="Gill Sans" charset="0"/>
                <a:ea typeface="Gill Sans" charset="0"/>
                <a:cs typeface="Gill Sans" charset="0"/>
              </a:rPr>
              <a:t>adversely bias </a:t>
            </a:r>
            <a:r>
              <a:rPr lang="en-US" sz="4400" i="1" dirty="0" smtClean="0"/>
              <a:t>future </a:t>
            </a:r>
            <a:r>
              <a:rPr lang="en-US" sz="4400" i="1" dirty="0">
                <a:solidFill>
                  <a:schemeClr val="accent4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r>
              <a:rPr lang="en-US" sz="4400" i="1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300" y="2716748"/>
            <a:ext cx="1108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latin typeface="Gill Sans Light" charset="0"/>
                <a:ea typeface="Gill Sans Light" charset="0"/>
                <a:cs typeface="Gill Sans Light" charset="0"/>
              </a:rPr>
              <a:t>Opportunity for </a:t>
            </a:r>
            <a:r>
              <a:rPr lang="en-US" sz="7200" i="1" dirty="0" smtClean="0">
                <a:latin typeface="Gill Sans Light" charset="0"/>
                <a:ea typeface="Gill Sans Light" charset="0"/>
                <a:cs typeface="Gill Sans Light" charset="0"/>
              </a:rPr>
              <a:t>Bandits</a:t>
            </a:r>
            <a:r>
              <a:rPr lang="en-US" sz="5400" i="1" dirty="0" smtClean="0">
                <a:latin typeface="Gill Sans Light" charset="0"/>
                <a:ea typeface="Gill Sans Light" charset="0"/>
                <a:cs typeface="Gill Sans Light" charset="0"/>
              </a:rPr>
              <a:t>! </a:t>
            </a:r>
            <a:endParaRPr lang="en-US" sz="5400" i="1" dirty="0">
              <a:latin typeface="Gill Sans Light" charset="0"/>
              <a:ea typeface="Gill Sans Light" charset="0"/>
              <a:cs typeface="Gill Sans Light" charset="0"/>
              <a:sym typeface="Wingding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300" y="4057233"/>
            <a:ext cx="117131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i="1" dirty="0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Bandits present new challenges</a:t>
            </a:r>
            <a:r>
              <a:rPr lang="en-US" sz="4400" i="1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:</a:t>
            </a:r>
          </a:p>
          <a:p>
            <a:pPr marL="571500" lvl="0" indent="-571500">
              <a:buFont typeface="Arial" charset="0"/>
              <a:buChar char="•"/>
            </a:pPr>
            <a:r>
              <a:rPr lang="en-US" sz="4400" dirty="0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Complicates caching + indexing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400" dirty="0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tuning + counterfactual reasoning</a:t>
            </a:r>
            <a:endParaRPr lang="en-US" sz="4400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1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" y="378046"/>
            <a:ext cx="11361370" cy="1143000"/>
          </a:xfrm>
        </p:spPr>
        <p:txBody>
          <a:bodyPr>
            <a:normAutofit/>
          </a:bodyPr>
          <a:lstStyle/>
          <a:p>
            <a:r>
              <a:rPr lang="en-US" sz="5400" i="1" dirty="0" smtClean="0">
                <a:solidFill>
                  <a:schemeClr val="accent6"/>
                </a:solidFill>
              </a:rPr>
              <a:t>Management</a:t>
            </a:r>
            <a:r>
              <a:rPr lang="en-US" dirty="0" smtClean="0"/>
              <a:t>: Collaborative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577" y="1601813"/>
            <a:ext cx="10972800" cy="4174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Teams of data-scientists working on similar tasks</a:t>
            </a:r>
          </a:p>
          <a:p>
            <a:r>
              <a:rPr lang="en-US" sz="4000" i="1" dirty="0" smtClean="0"/>
              <a:t>“competing”</a:t>
            </a:r>
            <a:r>
              <a:rPr lang="en-US" sz="4000" dirty="0" smtClean="0"/>
              <a:t> features and models</a:t>
            </a:r>
          </a:p>
          <a:p>
            <a:pPr marL="0" indent="0">
              <a:buNone/>
            </a:pPr>
            <a:r>
              <a:rPr lang="en-US" sz="4000" dirty="0" smtClean="0"/>
              <a:t>Complex model dependencies: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1804877" y="4158453"/>
            <a:ext cx="1436612" cy="1954416"/>
            <a:chOff x="280877" y="4168344"/>
            <a:chExt cx="1436612" cy="195441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57200" y="4636532"/>
              <a:ext cx="990601" cy="148622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280877" y="4168344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/>
                  <a:cs typeface="Gill Sans Light"/>
                </a:rPr>
                <a:t>Cat Photo</a:t>
              </a:r>
              <a:endParaRPr lang="en-US" sz="2400" dirty="0">
                <a:latin typeface="Gill Sans Light"/>
                <a:cs typeface="Gill Sans Light"/>
              </a:endParaRPr>
            </a:p>
          </p:txBody>
        </p:sp>
      </p:grpSp>
      <p:sp>
        <p:nvSpPr>
          <p:cNvPr id="105" name="Rounded Rectangle 104"/>
          <p:cNvSpPr/>
          <p:nvPr/>
        </p:nvSpPr>
        <p:spPr>
          <a:xfrm>
            <a:off x="4954285" y="4412044"/>
            <a:ext cx="860446" cy="438172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err="1"/>
              <a:t>isCat</a:t>
            </a:r>
            <a:endParaRPr lang="en-US" dirty="0"/>
          </a:p>
        </p:txBody>
      </p:sp>
      <p:grpSp>
        <p:nvGrpSpPr>
          <p:cNvPr id="165" name="Group 164"/>
          <p:cNvGrpSpPr/>
          <p:nvPr/>
        </p:nvGrpSpPr>
        <p:grpSpPr>
          <a:xfrm>
            <a:off x="8074572" y="5166505"/>
            <a:ext cx="1106300" cy="1292789"/>
            <a:chOff x="6550572" y="5176395"/>
            <a:chExt cx="1106300" cy="1292789"/>
          </a:xfrm>
        </p:grpSpPr>
        <p:grpSp>
          <p:nvGrpSpPr>
            <p:cNvPr id="116" name="Group 115"/>
            <p:cNvGrpSpPr/>
            <p:nvPr/>
          </p:nvGrpSpPr>
          <p:grpSpPr>
            <a:xfrm>
              <a:off x="6578713" y="5176395"/>
              <a:ext cx="1078159" cy="599976"/>
              <a:chOff x="10338786" y="5309846"/>
              <a:chExt cx="1078159" cy="599976"/>
            </a:xfrm>
          </p:grpSpPr>
          <p:cxnSp>
            <p:nvCxnSpPr>
              <p:cNvPr id="117" name="Straight Arrow Connector 116"/>
              <p:cNvCxnSpPr/>
              <p:nvPr/>
            </p:nvCxnSpPr>
            <p:spPr>
              <a:xfrm flipV="1">
                <a:off x="10894317" y="5619018"/>
                <a:ext cx="522628" cy="32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/>
              <p:cNvGrpSpPr/>
              <p:nvPr/>
            </p:nvGrpSpPr>
            <p:grpSpPr>
              <a:xfrm>
                <a:off x="10338786" y="5471650"/>
                <a:ext cx="544233" cy="301189"/>
                <a:chOff x="2362200" y="3562350"/>
                <a:chExt cx="2209800" cy="1231900"/>
              </a:xfrm>
            </p:grpSpPr>
            <p:cxnSp>
              <p:nvCxnSpPr>
                <p:cNvPr id="122" name="Straight Arrow Connector 121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Arrow Connector 122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10521375" y="5309846"/>
                <a:ext cx="599976" cy="599976"/>
                <a:chOff x="3733800" y="3505200"/>
                <a:chExt cx="1676400" cy="1676400"/>
              </a:xfrm>
            </p:grpSpPr>
            <p:sp>
              <p:nvSpPr>
                <p:cNvPr id="120" name="Oval 119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5" name="TextBox 124"/>
            <p:cNvSpPr txBox="1"/>
            <p:nvPr/>
          </p:nvSpPr>
          <p:spPr>
            <a:xfrm>
              <a:off x="6550572" y="5822853"/>
              <a:ext cx="10214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Light"/>
                  <a:cs typeface="Gill Sans Light"/>
                </a:rPr>
                <a:t>Cuteness</a:t>
              </a:r>
            </a:p>
            <a:p>
              <a:r>
                <a:rPr lang="en-US" dirty="0">
                  <a:latin typeface="Gill Sans Light"/>
                  <a:cs typeface="Gill Sans Light"/>
                </a:rPr>
                <a:t>Predictor</a:t>
              </a: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971801" y="4326653"/>
            <a:ext cx="1988674" cy="1015790"/>
            <a:chOff x="1447801" y="4336544"/>
            <a:chExt cx="1988674" cy="1015790"/>
          </a:xfrm>
        </p:grpSpPr>
        <p:grpSp>
          <p:nvGrpSpPr>
            <p:cNvPr id="162" name="Group 161"/>
            <p:cNvGrpSpPr/>
            <p:nvPr/>
          </p:nvGrpSpPr>
          <p:grpSpPr>
            <a:xfrm>
              <a:off x="2057400" y="4336544"/>
              <a:ext cx="1379075" cy="1015790"/>
              <a:chOff x="2057400" y="4336544"/>
              <a:chExt cx="1379075" cy="1015790"/>
            </a:xfrm>
          </p:grpSpPr>
          <p:cxnSp>
            <p:nvCxnSpPr>
              <p:cNvPr id="57" name="Straight Arrow Connector 56"/>
              <p:cNvCxnSpPr/>
              <p:nvPr/>
            </p:nvCxnSpPr>
            <p:spPr>
              <a:xfrm>
                <a:off x="2841531" y="4648942"/>
                <a:ext cx="59494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/>
              <p:cNvGrpSpPr/>
              <p:nvPr/>
            </p:nvGrpSpPr>
            <p:grpSpPr>
              <a:xfrm>
                <a:off x="2286000" y="4498348"/>
                <a:ext cx="544233" cy="301189"/>
                <a:chOff x="2362200" y="3562350"/>
                <a:chExt cx="2209800" cy="1231900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2468589" y="4336544"/>
                <a:ext cx="599976" cy="599976"/>
                <a:chOff x="3733800" y="3505200"/>
                <a:chExt cx="1676400" cy="1676400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TextBox 103"/>
              <p:cNvSpPr txBox="1"/>
              <p:nvPr/>
            </p:nvSpPr>
            <p:spPr>
              <a:xfrm>
                <a:off x="2057400" y="4983002"/>
                <a:ext cx="1356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Gill Sans Light"/>
                    <a:cs typeface="Gill Sans Light"/>
                  </a:rPr>
                  <a:t>Cat Classifier</a:t>
                </a:r>
                <a:endParaRPr lang="en-US" dirty="0">
                  <a:latin typeface="Gill Sans Light"/>
                  <a:cs typeface="Gill Sans Light"/>
                </a:endParaRPr>
              </a:p>
            </p:txBody>
          </p:sp>
        </p:grpSp>
        <p:cxnSp>
          <p:nvCxnSpPr>
            <p:cNvPr id="127" name="Straight Arrow Connector 126"/>
            <p:cNvCxnSpPr/>
            <p:nvPr/>
          </p:nvCxnSpPr>
          <p:spPr>
            <a:xfrm flipV="1">
              <a:off x="1447801" y="4645716"/>
              <a:ext cx="838199" cy="46449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>
            <a:off x="2971801" y="4326653"/>
            <a:ext cx="4573840" cy="1263336"/>
            <a:chOff x="1447801" y="4336544"/>
            <a:chExt cx="4573840" cy="1263336"/>
          </a:xfrm>
        </p:grpSpPr>
        <p:grpSp>
          <p:nvGrpSpPr>
            <p:cNvPr id="144" name="Group 143"/>
            <p:cNvGrpSpPr/>
            <p:nvPr/>
          </p:nvGrpSpPr>
          <p:grpSpPr>
            <a:xfrm>
              <a:off x="4943482" y="4336544"/>
              <a:ext cx="1078159" cy="599976"/>
              <a:chOff x="5464143" y="4336544"/>
              <a:chExt cx="1078159" cy="599976"/>
            </a:xfrm>
          </p:grpSpPr>
          <p:cxnSp>
            <p:nvCxnSpPr>
              <p:cNvPr id="107" name="Straight Arrow Connector 106"/>
              <p:cNvCxnSpPr/>
              <p:nvPr/>
            </p:nvCxnSpPr>
            <p:spPr>
              <a:xfrm flipV="1">
                <a:off x="6019674" y="4645716"/>
                <a:ext cx="522628" cy="32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5464143" y="4498348"/>
                <a:ext cx="544233" cy="301189"/>
                <a:chOff x="2362200" y="3562350"/>
                <a:chExt cx="2209800" cy="1231900"/>
              </a:xfrm>
            </p:grpSpPr>
            <p:cxnSp>
              <p:nvCxnSpPr>
                <p:cNvPr id="112" name="Straight Arrow Connector 111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5646732" y="4336544"/>
                <a:ext cx="599976" cy="599976"/>
                <a:chOff x="3733800" y="3505200"/>
                <a:chExt cx="1676400" cy="1676400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5" name="TextBox 114"/>
            <p:cNvSpPr txBox="1"/>
            <p:nvPr/>
          </p:nvSpPr>
          <p:spPr>
            <a:xfrm>
              <a:off x="4952445" y="4934131"/>
              <a:ext cx="9703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Light"/>
                  <a:cs typeface="Gill Sans Light"/>
                </a:rPr>
                <a:t>Animal</a:t>
              </a:r>
            </a:p>
            <a:p>
              <a:r>
                <a:rPr lang="en-US" dirty="0">
                  <a:latin typeface="Gill Sans Light"/>
                  <a:cs typeface="Gill Sans Light"/>
                </a:rPr>
                <a:t>Classifier</a:t>
              </a:r>
            </a:p>
          </p:txBody>
        </p:sp>
        <p:cxnSp>
          <p:nvCxnSpPr>
            <p:cNvPr id="132" name="Elbow Connector 131"/>
            <p:cNvCxnSpPr/>
            <p:nvPr/>
          </p:nvCxnSpPr>
          <p:spPr>
            <a:xfrm flipV="1">
              <a:off x="1447801" y="4818922"/>
              <a:ext cx="3476137" cy="780958"/>
            </a:xfrm>
            <a:prstGeom prst="bentConnector3">
              <a:avLst>
                <a:gd name="adj1" fmla="val 87729"/>
              </a:avLst>
            </a:prstGeom>
            <a:ln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Straight Arrow Connector 135"/>
          <p:cNvCxnSpPr>
            <a:stCxn id="105" idx="3"/>
          </p:cNvCxnSpPr>
          <p:nvPr/>
        </p:nvCxnSpPr>
        <p:spPr>
          <a:xfrm>
            <a:off x="5814731" y="4631130"/>
            <a:ext cx="633208" cy="1159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Rounded Rectangle 141"/>
          <p:cNvSpPr/>
          <p:nvPr/>
        </p:nvSpPr>
        <p:spPr>
          <a:xfrm>
            <a:off x="9192171" y="5247406"/>
            <a:ext cx="1272449" cy="438172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/>
              <a:t>Cute!</a:t>
            </a:r>
            <a:endParaRPr lang="en-US" dirty="0"/>
          </a:p>
        </p:txBody>
      </p:sp>
      <p:sp>
        <p:nvSpPr>
          <p:cNvPr id="148" name="Rounded Rectangle 147"/>
          <p:cNvSpPr/>
          <p:nvPr/>
        </p:nvSpPr>
        <p:spPr>
          <a:xfrm>
            <a:off x="7612830" y="4423636"/>
            <a:ext cx="1272449" cy="438172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err="1"/>
              <a:t>isAnimal</a:t>
            </a:r>
            <a:endParaRPr lang="en-US" dirty="0"/>
          </a:p>
        </p:txBody>
      </p:sp>
      <p:cxnSp>
        <p:nvCxnSpPr>
          <p:cNvPr id="149" name="Elbow Connector 148"/>
          <p:cNvCxnSpPr>
            <a:stCxn id="53" idx="2"/>
          </p:cNvCxnSpPr>
          <p:nvPr/>
        </p:nvCxnSpPr>
        <p:spPr>
          <a:xfrm rot="5400000" flipH="1" flipV="1">
            <a:off x="5037885" y="3087480"/>
            <a:ext cx="464004" cy="5586774"/>
          </a:xfrm>
          <a:prstGeom prst="bentConnector4">
            <a:avLst>
              <a:gd name="adj1" fmla="val -49267"/>
              <a:gd name="adj2" fmla="val 91118"/>
            </a:avLst>
          </a:prstGeom>
          <a:ln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Elbow Connector 152"/>
          <p:cNvCxnSpPr>
            <a:stCxn id="148" idx="2"/>
          </p:cNvCxnSpPr>
          <p:nvPr/>
        </p:nvCxnSpPr>
        <p:spPr>
          <a:xfrm rot="5400000">
            <a:off x="7954934" y="4992261"/>
            <a:ext cx="424575" cy="16366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0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42" grpId="0" animBg="1"/>
      <p:bldP spid="1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39040" y="2096480"/>
            <a:ext cx="3124200" cy="2783413"/>
            <a:chOff x="5105400" y="1812427"/>
            <a:chExt cx="3124200" cy="27834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0" y="1812427"/>
              <a:ext cx="3124200" cy="24368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57800" y="4072620"/>
              <a:ext cx="2807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Gill Sans Light"/>
                  <a:cs typeface="Gill Sans Light"/>
                </a:rPr>
                <a:t>Predictive Services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810" y="2316614"/>
            <a:ext cx="4609596" cy="2650920"/>
            <a:chOff x="276337" y="3244519"/>
            <a:chExt cx="4609596" cy="2650920"/>
          </a:xfrm>
        </p:grpSpPr>
        <p:grpSp>
          <p:nvGrpSpPr>
            <p:cNvPr id="8" name="Group 7"/>
            <p:cNvGrpSpPr/>
            <p:nvPr/>
          </p:nvGrpSpPr>
          <p:grpSpPr>
            <a:xfrm>
              <a:off x="914400" y="3244519"/>
              <a:ext cx="3410046" cy="1268085"/>
              <a:chOff x="545432" y="2667000"/>
              <a:chExt cx="3410046" cy="12680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432" y="2667000"/>
                <a:ext cx="3251200" cy="8255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85800" y="3411865"/>
                <a:ext cx="32696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Gill Sans Light"/>
                    <a:cs typeface="Gill Sans Light"/>
                  </a:rPr>
                  <a:t>UC Berkeley </a:t>
                </a:r>
                <a:r>
                  <a:rPr lang="en-US" sz="2800" dirty="0" err="1">
                    <a:latin typeface="Gill Sans Light"/>
                    <a:cs typeface="Gill Sans Light"/>
                  </a:rPr>
                  <a:t>AMPLab</a:t>
                </a:r>
                <a:endParaRPr lang="en-US" sz="2800" dirty="0">
                  <a:latin typeface="Gill Sans Light"/>
                  <a:cs typeface="Gill Sans Light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76337" y="4572000"/>
              <a:ext cx="4609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Gill Sans Light"/>
                  <a:cs typeface="Gill Sans Light"/>
                </a:rPr>
                <a:t>Daniel </a:t>
              </a:r>
              <a:r>
                <a:rPr lang="en-US" sz="2000" i="1" dirty="0" err="1">
                  <a:latin typeface="Gill Sans Light"/>
                  <a:cs typeface="Gill Sans Light"/>
                </a:rPr>
                <a:t>Crankshaw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Xin Wang, Joseph Gonzalez</a:t>
              </a:r>
            </a:p>
            <a:p>
              <a:pPr algn="ctr"/>
              <a:r>
                <a:rPr lang="en-US" sz="2000" i="1" dirty="0" smtClean="0">
                  <a:latin typeface="Gill Sans Light"/>
                  <a:cs typeface="Gill Sans Light"/>
                </a:rPr>
                <a:t>Peter </a:t>
              </a:r>
              <a:r>
                <a:rPr lang="en-US" sz="2000" i="1" dirty="0" err="1">
                  <a:latin typeface="Gill Sans Light"/>
                  <a:cs typeface="Gill Sans Light"/>
                </a:rPr>
                <a:t>Bailis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err="1">
                  <a:latin typeface="Gill Sans Light"/>
                  <a:cs typeface="Gill Sans Light"/>
                </a:rPr>
                <a:t>Haoyuan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Zhao </a:t>
              </a:r>
              <a:r>
                <a:rPr lang="en-US" sz="2000" i="1" dirty="0">
                  <a:latin typeface="Gill Sans Light"/>
                  <a:cs typeface="Gill Sans Light"/>
                </a:rPr>
                <a:t>Zhang,  </a:t>
              </a:r>
              <a:r>
                <a:rPr lang="en-US" sz="2000" i="1" dirty="0" smtClean="0">
                  <a:latin typeface="Gill Sans Light"/>
                  <a:cs typeface="Gill Sans Light"/>
                </a:rPr>
                <a:t/>
              </a:r>
              <a:br>
                <a:rPr lang="en-US" sz="2000" i="1" dirty="0" smtClean="0">
                  <a:latin typeface="Gill Sans Light"/>
                  <a:cs typeface="Gill Sans Light"/>
                </a:rPr>
              </a:br>
              <a:r>
                <a:rPr lang="en-US" sz="2000" i="1" dirty="0" smtClean="0">
                  <a:latin typeface="Gill Sans Light"/>
                  <a:cs typeface="Gill Sans Light"/>
                </a:rPr>
                <a:t>Michael </a:t>
              </a:r>
              <a:r>
                <a:rPr lang="en-US" sz="2000" i="1" dirty="0">
                  <a:latin typeface="Gill Sans Light"/>
                  <a:cs typeface="Gill Sans Light"/>
                </a:rPr>
                <a:t>J. Franklin,  Ali </a:t>
              </a:r>
              <a:r>
                <a:rPr lang="en-US" sz="2000" i="1" dirty="0" err="1">
                  <a:latin typeface="Gill Sans Light"/>
                  <a:cs typeface="Gill Sans Light"/>
                </a:rPr>
                <a:t>Ghodsi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br>
                <a:rPr lang="en-US" sz="2000" i="1" dirty="0">
                  <a:latin typeface="Gill Sans Light"/>
                  <a:cs typeface="Gill Sans Light"/>
                </a:rPr>
              </a:br>
              <a:r>
                <a:rPr lang="en-US" sz="2000" i="1" dirty="0">
                  <a:latin typeface="Gill Sans Light"/>
                  <a:cs typeface="Gill Sans Light"/>
                </a:rPr>
                <a:t>and Michael I. Jordan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39040" y="2096480"/>
            <a:ext cx="3124200" cy="2783413"/>
            <a:chOff x="5105400" y="1812427"/>
            <a:chExt cx="3124200" cy="27834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0" y="1812427"/>
              <a:ext cx="3124200" cy="24368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57800" y="4072620"/>
              <a:ext cx="2807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Gill Sans Light"/>
                  <a:cs typeface="Gill Sans Light"/>
                </a:rPr>
                <a:t>Predictive Services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810" y="2316614"/>
            <a:ext cx="4609596" cy="2650920"/>
            <a:chOff x="276337" y="3244519"/>
            <a:chExt cx="4609596" cy="2650920"/>
          </a:xfrm>
        </p:grpSpPr>
        <p:grpSp>
          <p:nvGrpSpPr>
            <p:cNvPr id="8" name="Group 7"/>
            <p:cNvGrpSpPr/>
            <p:nvPr/>
          </p:nvGrpSpPr>
          <p:grpSpPr>
            <a:xfrm>
              <a:off x="914400" y="3244519"/>
              <a:ext cx="3410046" cy="1268085"/>
              <a:chOff x="545432" y="2667000"/>
              <a:chExt cx="3410046" cy="12680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432" y="2667000"/>
                <a:ext cx="3251200" cy="8255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85800" y="3411865"/>
                <a:ext cx="32696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Gill Sans Light"/>
                    <a:cs typeface="Gill Sans Light"/>
                  </a:rPr>
                  <a:t>UC Berkeley </a:t>
                </a:r>
                <a:r>
                  <a:rPr lang="en-US" sz="2800" dirty="0" err="1">
                    <a:latin typeface="Gill Sans Light"/>
                    <a:cs typeface="Gill Sans Light"/>
                  </a:rPr>
                  <a:t>AMPLab</a:t>
                </a:r>
                <a:endParaRPr lang="en-US" sz="2800" dirty="0">
                  <a:latin typeface="Gill Sans Light"/>
                  <a:cs typeface="Gill Sans Light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76337" y="4572000"/>
              <a:ext cx="4609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Gill Sans Light"/>
                  <a:cs typeface="Gill Sans Light"/>
                </a:rPr>
                <a:t>Daniel </a:t>
              </a:r>
              <a:r>
                <a:rPr lang="en-US" sz="2000" i="1" dirty="0" err="1">
                  <a:latin typeface="Gill Sans Light"/>
                  <a:cs typeface="Gill Sans Light"/>
                </a:rPr>
                <a:t>Crankshaw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Xin Wang, Joseph Gonzalez</a:t>
              </a:r>
            </a:p>
            <a:p>
              <a:pPr algn="ctr"/>
              <a:r>
                <a:rPr lang="en-US" sz="2000" i="1" dirty="0" smtClean="0">
                  <a:latin typeface="Gill Sans Light"/>
                  <a:cs typeface="Gill Sans Light"/>
                </a:rPr>
                <a:t>Peter </a:t>
              </a:r>
              <a:r>
                <a:rPr lang="en-US" sz="2000" i="1" dirty="0" err="1">
                  <a:latin typeface="Gill Sans Light"/>
                  <a:cs typeface="Gill Sans Light"/>
                </a:rPr>
                <a:t>Bailis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err="1">
                  <a:latin typeface="Gill Sans Light"/>
                  <a:cs typeface="Gill Sans Light"/>
                </a:rPr>
                <a:t>Haoyuan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Zhao </a:t>
              </a:r>
              <a:r>
                <a:rPr lang="en-US" sz="2000" i="1" dirty="0">
                  <a:latin typeface="Gill Sans Light"/>
                  <a:cs typeface="Gill Sans Light"/>
                </a:rPr>
                <a:t>Zhang,  </a:t>
              </a:r>
              <a:r>
                <a:rPr lang="en-US" sz="2000" i="1" dirty="0" smtClean="0">
                  <a:latin typeface="Gill Sans Light"/>
                  <a:cs typeface="Gill Sans Light"/>
                </a:rPr>
                <a:t/>
              </a:r>
              <a:br>
                <a:rPr lang="en-US" sz="2000" i="1" dirty="0" smtClean="0">
                  <a:latin typeface="Gill Sans Light"/>
                  <a:cs typeface="Gill Sans Light"/>
                </a:rPr>
              </a:br>
              <a:r>
                <a:rPr lang="en-US" sz="2000" i="1" dirty="0" smtClean="0">
                  <a:latin typeface="Gill Sans Light"/>
                  <a:cs typeface="Gill Sans Light"/>
                </a:rPr>
                <a:t>Michael </a:t>
              </a:r>
              <a:r>
                <a:rPr lang="en-US" sz="2000" i="1" dirty="0">
                  <a:latin typeface="Gill Sans Light"/>
                  <a:cs typeface="Gill Sans Light"/>
                </a:rPr>
                <a:t>J. Franklin,  Ali </a:t>
              </a:r>
              <a:r>
                <a:rPr lang="en-US" sz="2000" i="1" dirty="0" err="1">
                  <a:latin typeface="Gill Sans Light"/>
                  <a:cs typeface="Gill Sans Light"/>
                </a:rPr>
                <a:t>Ghodsi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br>
                <a:rPr lang="en-US" sz="2000" i="1" dirty="0">
                  <a:latin typeface="Gill Sans Light"/>
                  <a:cs typeface="Gill Sans Light"/>
                </a:rPr>
              </a:br>
              <a:r>
                <a:rPr lang="en-US" sz="2000" i="1" dirty="0">
                  <a:latin typeface="Gill Sans Light"/>
                  <a:cs typeface="Gill Sans Light"/>
                </a:rPr>
                <a:t>and Michael I. Jordan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104185" y="1716821"/>
            <a:ext cx="3756074" cy="3854548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9347" y="5248203"/>
            <a:ext cx="4974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latin typeface="Gill Sans Light" charset="0"/>
                <a:ea typeface="Gill Sans Light" charset="0"/>
                <a:cs typeface="Gill Sans Light" charset="0"/>
              </a:rPr>
              <a:t>Active Research Project</a:t>
            </a:r>
            <a:endParaRPr lang="en-US" sz="400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/>
              <a:t>Velox</a:t>
            </a:r>
            <a:r>
              <a:rPr lang="en-US" sz="6600" dirty="0" smtClean="0"/>
              <a:t> Model Serving System</a:t>
            </a:r>
            <a:endParaRPr lang="en-US" sz="6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2043113"/>
            <a:ext cx="10515600" cy="657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Focuses on the multi-task learning (MTL) domain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4455" y="1264204"/>
            <a:ext cx="251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ill Sans Light"/>
                <a:cs typeface="Gill Sans Light"/>
              </a:rPr>
              <a:t>[</a:t>
            </a:r>
            <a:r>
              <a:rPr lang="en-US" smtClean="0">
                <a:latin typeface="Gill Sans Light"/>
                <a:cs typeface="Gill Sans Light"/>
              </a:rPr>
              <a:t>CIDR’15, </a:t>
            </a:r>
            <a:r>
              <a:rPr lang="en-US" smtClean="0">
                <a:solidFill>
                  <a:schemeClr val="accent1"/>
                </a:solidFill>
                <a:latin typeface="Gill Sans Light"/>
                <a:cs typeface="Gill Sans Light"/>
              </a:rPr>
              <a:t>LearningSys’15</a:t>
            </a:r>
            <a:r>
              <a:rPr lang="en-US" dirty="0" smtClean="0">
                <a:latin typeface="Gill Sans Light"/>
                <a:cs typeface="Gill Sans Light"/>
              </a:rPr>
              <a:t>]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510127" y="3000117"/>
            <a:ext cx="3324869" cy="3388296"/>
            <a:chOff x="510127" y="3000117"/>
            <a:chExt cx="3324869" cy="3388296"/>
          </a:xfrm>
        </p:grpSpPr>
        <p:sp>
          <p:nvSpPr>
            <p:cNvPr id="8" name="TextBox 7"/>
            <p:cNvSpPr txBox="1"/>
            <p:nvPr/>
          </p:nvSpPr>
          <p:spPr>
            <a:xfrm>
              <a:off x="1149116" y="3000117"/>
              <a:ext cx="222189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Gill Sans Light" charset="0"/>
                  <a:ea typeface="Gill Sans Light" charset="0"/>
                  <a:cs typeface="Gill Sans Light" charset="0"/>
                </a:rPr>
                <a:t>Spam</a:t>
              </a:r>
            </a:p>
            <a:p>
              <a:pPr algn="ctr"/>
              <a:r>
                <a:rPr lang="en-US" sz="3200" dirty="0" smtClean="0">
                  <a:latin typeface="Gill Sans Light" charset="0"/>
                  <a:ea typeface="Gill Sans Light" charset="0"/>
                  <a:cs typeface="Gill Sans Light" charset="0"/>
                </a:rPr>
                <a:t>Classification</a:t>
              </a:r>
              <a:endParaRPr lang="en-US" sz="32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10127" y="4286250"/>
              <a:ext cx="3203338" cy="865679"/>
              <a:chOff x="510127" y="4286250"/>
              <a:chExt cx="3203338" cy="865679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127" y="4286250"/>
                <a:ext cx="567658" cy="86567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1537" y="4386450"/>
                <a:ext cx="740654" cy="66527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3933" y="4354311"/>
                <a:ext cx="769532" cy="729556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9974" y="4526585"/>
                <a:ext cx="1854200" cy="469900"/>
              </a:xfrm>
              <a:prstGeom prst="rect">
                <a:avLst/>
              </a:prstGeom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510127" y="5522734"/>
              <a:ext cx="3324869" cy="865679"/>
              <a:chOff x="510127" y="5522734"/>
              <a:chExt cx="3324869" cy="86567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127" y="5522734"/>
                <a:ext cx="567658" cy="86567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7016" y="5592157"/>
                <a:ext cx="927980" cy="74312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1537" y="5575865"/>
                <a:ext cx="740654" cy="665278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9116" y="5673554"/>
                <a:ext cx="1854200" cy="469900"/>
              </a:xfrm>
              <a:prstGeom prst="rect">
                <a:avLst/>
              </a:prstGeom>
            </p:spPr>
          </p:pic>
        </p:grpSp>
      </p:grpSp>
      <p:grpSp>
        <p:nvGrpSpPr>
          <p:cNvPr id="106" name="Group 105"/>
          <p:cNvGrpSpPr/>
          <p:nvPr/>
        </p:nvGrpSpPr>
        <p:grpSpPr>
          <a:xfrm>
            <a:off x="4672754" y="3000117"/>
            <a:ext cx="2696111" cy="3601449"/>
            <a:chOff x="4672754" y="3000117"/>
            <a:chExt cx="2696111" cy="3601449"/>
          </a:xfrm>
        </p:grpSpPr>
        <p:sp>
          <p:nvSpPr>
            <p:cNvPr id="26" name="TextBox 25"/>
            <p:cNvSpPr txBox="1"/>
            <p:nvPr/>
          </p:nvSpPr>
          <p:spPr>
            <a:xfrm>
              <a:off x="4911187" y="3000117"/>
              <a:ext cx="233294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Gill Sans Light" charset="0"/>
                  <a:ea typeface="Gill Sans Light" charset="0"/>
                  <a:cs typeface="Gill Sans Light" charset="0"/>
                </a:rPr>
                <a:t>Content Rec.</a:t>
              </a:r>
            </a:p>
            <a:p>
              <a:pPr algn="ctr"/>
              <a:r>
                <a:rPr lang="en-US" sz="3200" dirty="0" smtClean="0">
                  <a:latin typeface="Gill Sans Light" charset="0"/>
                  <a:ea typeface="Gill Sans Light" charset="0"/>
                  <a:cs typeface="Gill Sans Light" charset="0"/>
                </a:rPr>
                <a:t>Scoring</a:t>
              </a:r>
              <a:endParaRPr lang="en-US" sz="32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95425">
              <a:off x="5174794" y="4552899"/>
              <a:ext cx="1062870" cy="597864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4672754" y="4216802"/>
              <a:ext cx="2696111" cy="932083"/>
              <a:chOff x="4672754" y="4216802"/>
              <a:chExt cx="2696111" cy="93208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672754" y="4216802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Gill Sans Light" charset="0"/>
                    <a:ea typeface="Gill Sans Light" charset="0"/>
                    <a:cs typeface="Gill Sans Light" charset="0"/>
                  </a:rPr>
                  <a:t>Session 1:</a:t>
                </a:r>
                <a:endParaRPr lang="en-US" dirty="0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5" name="5-Point Star 24"/>
              <p:cNvSpPr/>
              <p:nvPr/>
            </p:nvSpPr>
            <p:spPr>
              <a:xfrm>
                <a:off x="6698790" y="4559835"/>
                <a:ext cx="436650" cy="436650"/>
              </a:xfrm>
              <a:prstGeom prst="star5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5-Point Star 48"/>
              <p:cNvSpPr/>
              <p:nvPr/>
            </p:nvSpPr>
            <p:spPr>
              <a:xfrm>
                <a:off x="6816465" y="4631210"/>
                <a:ext cx="436650" cy="436650"/>
              </a:xfrm>
              <a:prstGeom prst="star5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5-Point Star 49"/>
              <p:cNvSpPr/>
              <p:nvPr/>
            </p:nvSpPr>
            <p:spPr>
              <a:xfrm>
                <a:off x="6932215" y="4712235"/>
                <a:ext cx="436650" cy="436650"/>
              </a:xfrm>
              <a:prstGeom prst="star5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6386" y="4621877"/>
                <a:ext cx="1854200" cy="469900"/>
              </a:xfrm>
              <a:prstGeom prst="rect">
                <a:avLst/>
              </a:prstGeom>
            </p:spPr>
          </p:pic>
        </p:grpSp>
        <p:grpSp>
          <p:nvGrpSpPr>
            <p:cNvPr id="74" name="Group 73"/>
            <p:cNvGrpSpPr/>
            <p:nvPr/>
          </p:nvGrpSpPr>
          <p:grpSpPr>
            <a:xfrm>
              <a:off x="4672754" y="5374178"/>
              <a:ext cx="2696111" cy="1227388"/>
              <a:chOff x="4672754" y="5374178"/>
              <a:chExt cx="2696111" cy="1227388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4672754" y="5374178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Gill Sans Light" charset="0"/>
                    <a:ea typeface="Gill Sans Light" charset="0"/>
                    <a:cs typeface="Gill Sans Light" charset="0"/>
                  </a:rPr>
                  <a:t>Session 2:</a:t>
                </a:r>
                <a:endParaRPr lang="en-US" dirty="0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6698790" y="5902955"/>
                <a:ext cx="670075" cy="589050"/>
                <a:chOff x="6583040" y="4837632"/>
                <a:chExt cx="670075" cy="589050"/>
              </a:xfrm>
            </p:grpSpPr>
            <p:sp>
              <p:nvSpPr>
                <p:cNvPr id="66" name="5-Point Star 65"/>
                <p:cNvSpPr/>
                <p:nvPr/>
              </p:nvSpPr>
              <p:spPr>
                <a:xfrm>
                  <a:off x="6583040" y="4837632"/>
                  <a:ext cx="436650" cy="436650"/>
                </a:xfrm>
                <a:prstGeom prst="star5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5-Point Star 66"/>
                <p:cNvSpPr/>
                <p:nvPr/>
              </p:nvSpPr>
              <p:spPr>
                <a:xfrm>
                  <a:off x="6700715" y="4909007"/>
                  <a:ext cx="436650" cy="436650"/>
                </a:xfrm>
                <a:prstGeom prst="star5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5-Point Star 67"/>
                <p:cNvSpPr/>
                <p:nvPr/>
              </p:nvSpPr>
              <p:spPr>
                <a:xfrm>
                  <a:off x="6816465" y="4990032"/>
                  <a:ext cx="436650" cy="436650"/>
                </a:xfrm>
                <a:prstGeom prst="star5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527" b="94650" l="9091" r="9181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6460" y="5743510"/>
                <a:ext cx="780638" cy="85805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8334" y="6014203"/>
                <a:ext cx="1854200" cy="469900"/>
              </a:xfrm>
              <a:prstGeom prst="rect">
                <a:avLst/>
              </a:prstGeom>
            </p:spPr>
          </p:pic>
        </p:grpSp>
      </p:grpSp>
      <p:grpSp>
        <p:nvGrpSpPr>
          <p:cNvPr id="107" name="Group 106"/>
          <p:cNvGrpSpPr/>
          <p:nvPr/>
        </p:nvGrpSpPr>
        <p:grpSpPr>
          <a:xfrm>
            <a:off x="8312277" y="3000117"/>
            <a:ext cx="3394724" cy="3503212"/>
            <a:chOff x="8312277" y="3000117"/>
            <a:chExt cx="3394724" cy="3503212"/>
          </a:xfrm>
        </p:grpSpPr>
        <p:sp>
          <p:nvSpPr>
            <p:cNvPr id="27" name="TextBox 26"/>
            <p:cNvSpPr txBox="1"/>
            <p:nvPr/>
          </p:nvSpPr>
          <p:spPr>
            <a:xfrm>
              <a:off x="8312277" y="3000117"/>
              <a:ext cx="335168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Gill Sans Light" charset="0"/>
                  <a:ea typeface="Gill Sans Light" charset="0"/>
                  <a:cs typeface="Gill Sans Light" charset="0"/>
                </a:rPr>
                <a:t>Localized</a:t>
              </a:r>
            </a:p>
            <a:p>
              <a:pPr algn="ctr"/>
              <a:r>
                <a:rPr lang="en-US" sz="3200" dirty="0" smtClean="0">
                  <a:latin typeface="Gill Sans Light" charset="0"/>
                  <a:ea typeface="Gill Sans Light" charset="0"/>
                  <a:cs typeface="Gill Sans Light" charset="0"/>
                </a:rPr>
                <a:t>Anomaly Detection</a:t>
              </a:r>
              <a:endParaRPr lang="en-US" sz="32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8371071" y="4370591"/>
              <a:ext cx="3335930" cy="865695"/>
              <a:chOff x="8371071" y="4370591"/>
              <a:chExt cx="3335930" cy="86569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1071" y="4422493"/>
                <a:ext cx="761891" cy="761891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684337" y="4673979"/>
                <a:ext cx="578763" cy="405998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29623">
                <a:off x="11128838" y="4370591"/>
                <a:ext cx="578163" cy="865695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93740" y="4631210"/>
                <a:ext cx="1854200" cy="469900"/>
              </a:xfrm>
              <a:prstGeom prst="rect">
                <a:avLst/>
              </a:prstGeom>
            </p:spPr>
          </p:pic>
        </p:grpSp>
        <p:grpSp>
          <p:nvGrpSpPr>
            <p:cNvPr id="84" name="Group 83"/>
            <p:cNvGrpSpPr/>
            <p:nvPr/>
          </p:nvGrpSpPr>
          <p:grpSpPr>
            <a:xfrm>
              <a:off x="8312277" y="5592157"/>
              <a:ext cx="3339754" cy="911172"/>
              <a:chOff x="8312277" y="5592157"/>
              <a:chExt cx="3339754" cy="91117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screen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667" b="99500" l="20179" r="86429">
                            <a14:foregroundMark x1="28750" y1="51000" x2="28750" y2="52500"/>
                            <a14:foregroundMark x1="28214" y1="47167" x2="28214" y2="50500"/>
                            <a14:foregroundMark x1="27857" y1="45000" x2="26964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12277" y="5592157"/>
                <a:ext cx="850427" cy="911172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320912" flipH="1">
                <a:off x="11112305" y="5614896"/>
                <a:ext cx="539726" cy="865695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669181" y="5844022"/>
                <a:ext cx="578763" cy="405998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32882" y="5778179"/>
                <a:ext cx="1854200" cy="469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26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/>
              <a:t>Velox</a:t>
            </a:r>
            <a:r>
              <a:rPr lang="en-US" sz="6600" dirty="0" smtClean="0"/>
              <a:t> Model Serving System</a:t>
            </a:r>
            <a:endParaRPr lang="en-US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864973" y="1517377"/>
            <a:ext cx="10293177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Personalized Models (</a:t>
            </a:r>
            <a:r>
              <a:rPr lang="en-US" dirty="0" err="1" smtClean="0"/>
              <a:t>Mulit</a:t>
            </a:r>
            <a:r>
              <a:rPr lang="en-US" dirty="0" smtClean="0"/>
              <a:t>-task Learning)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64455" y="1264204"/>
            <a:ext cx="251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ill Sans Light"/>
                <a:cs typeface="Gill Sans Light"/>
              </a:rPr>
              <a:t>[</a:t>
            </a:r>
            <a:r>
              <a:rPr lang="en-US" smtClean="0">
                <a:latin typeface="Gill Sans Light"/>
                <a:cs typeface="Gill Sans Light"/>
              </a:rPr>
              <a:t>CIDR’15, </a:t>
            </a:r>
            <a:r>
              <a:rPr lang="en-US" smtClean="0">
                <a:solidFill>
                  <a:schemeClr val="accent1"/>
                </a:solidFill>
                <a:latin typeface="Gill Sans Light"/>
                <a:cs typeface="Gill Sans Light"/>
              </a:rPr>
              <a:t>LearningSys’15</a:t>
            </a:r>
            <a:r>
              <a:rPr lang="en-US" dirty="0" smtClean="0">
                <a:latin typeface="Gill Sans Light"/>
                <a:cs typeface="Gill Sans Light"/>
              </a:rPr>
              <a:t>]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098122" y="2845353"/>
            <a:ext cx="5307890" cy="2937608"/>
            <a:chOff x="2362200" y="2946400"/>
            <a:chExt cx="4451778" cy="2463800"/>
          </a:xfrm>
        </p:grpSpPr>
        <p:cxnSp>
          <p:nvCxnSpPr>
            <p:cNvPr id="88" name="Straight Arrow Connector 87"/>
            <p:cNvCxnSpPr/>
            <p:nvPr/>
          </p:nvCxnSpPr>
          <p:spPr>
            <a:xfrm flipV="1">
              <a:off x="5410200" y="4178301"/>
              <a:ext cx="1403778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/>
            <p:cNvGrpSpPr/>
            <p:nvPr/>
          </p:nvGrpSpPr>
          <p:grpSpPr>
            <a:xfrm>
              <a:off x="2362200" y="2946400"/>
              <a:ext cx="2209800" cy="2463800"/>
              <a:chOff x="2362200" y="2946400"/>
              <a:chExt cx="2209800" cy="2463800"/>
            </a:xfrm>
          </p:grpSpPr>
          <p:cxnSp>
            <p:nvCxnSpPr>
              <p:cNvPr id="96" name="Straight Arrow Connector 95"/>
              <p:cNvCxnSpPr/>
              <p:nvPr/>
            </p:nvCxnSpPr>
            <p:spPr>
              <a:xfrm flipV="1">
                <a:off x="2362200" y="417830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2362200" y="41783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>
                <a:off x="2362200" y="4178300"/>
                <a:ext cx="2209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>
                <a:off x="2362200" y="356235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>
                <a:off x="2362200" y="29464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3733800" y="3340100"/>
              <a:ext cx="1676400" cy="1676400"/>
              <a:chOff x="3733800" y="3505200"/>
              <a:chExt cx="1676400" cy="1676400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896234" y="3898658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latin typeface="Museo Sans 100" charset="0"/>
                <a:ea typeface="Museo Sans 100" charset="0"/>
                <a:cs typeface="Museo Sans 100" charset="0"/>
              </a:rPr>
              <a:t>Input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515867" y="3894359"/>
            <a:ext cx="2151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latin typeface="Museo Sans 100" charset="0"/>
                <a:ea typeface="Museo Sans 100" charset="0"/>
                <a:cs typeface="Museo Sans 100" charset="0"/>
              </a:rPr>
              <a:t>Output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477" y="5113829"/>
            <a:ext cx="877549" cy="1338263"/>
          </a:xfrm>
          <a:prstGeom prst="rect">
            <a:avLst/>
          </a:prstGeom>
        </p:spPr>
      </p:pic>
      <p:cxnSp>
        <p:nvCxnSpPr>
          <p:cNvPr id="13" name="Elbow Connector 12"/>
          <p:cNvCxnSpPr>
            <a:stCxn id="102" idx="1"/>
            <a:endCxn id="93" idx="4"/>
          </p:cNvCxnSpPr>
          <p:nvPr/>
        </p:nvCxnSpPr>
        <p:spPr>
          <a:xfrm rot="10800000">
            <a:off x="5732885" y="5313551"/>
            <a:ext cx="631593" cy="46941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3902" y="5247695"/>
            <a:ext cx="3594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useo Sans 100" charset="0"/>
                <a:ea typeface="Museo Sans 100" charset="0"/>
                <a:cs typeface="Museo Sans 100" charset="0"/>
              </a:rPr>
              <a:t>“Separate” model for </a:t>
            </a:r>
            <a:br>
              <a:rPr lang="en-US" sz="2800" dirty="0" smtClean="0">
                <a:latin typeface="Museo Sans 100" charset="0"/>
                <a:ea typeface="Museo Sans 100" charset="0"/>
                <a:cs typeface="Museo Sans 100" charset="0"/>
              </a:rPr>
            </a:br>
            <a:r>
              <a:rPr lang="en-US" sz="2800" dirty="0" smtClean="0">
                <a:latin typeface="Museo Sans 100" charset="0"/>
                <a:ea typeface="Museo Sans 100" charset="0"/>
                <a:cs typeface="Museo Sans 100" charset="0"/>
              </a:rPr>
              <a:t>each user/context.</a:t>
            </a:r>
          </a:p>
        </p:txBody>
      </p:sp>
    </p:spTree>
    <p:extLst>
      <p:ext uri="{BB962C8B-B14F-4D97-AF65-F5344CB8AC3E}">
        <p14:creationId xmlns:p14="http://schemas.microsoft.com/office/powerpoint/2010/main" val="14111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/>
          <p:cNvSpPr/>
          <p:nvPr/>
        </p:nvSpPr>
        <p:spPr>
          <a:xfrm rot="10800000">
            <a:off x="6934200" y="2398377"/>
            <a:ext cx="2971800" cy="3962400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2895601" y="2403390"/>
            <a:ext cx="4043065" cy="3962400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864973" y="1517377"/>
            <a:ext cx="10293177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Personalized Models (</a:t>
            </a:r>
            <a:r>
              <a:rPr lang="en-US" dirty="0" err="1" smtClean="0"/>
              <a:t>Mulit</a:t>
            </a:r>
            <a:r>
              <a:rPr lang="en-US" dirty="0" smtClean="0"/>
              <a:t>-task Learning)</a:t>
            </a:r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>
            <a:off x="3352801" y="2631990"/>
            <a:ext cx="5307889" cy="3476978"/>
            <a:chOff x="2209800" y="2819400"/>
            <a:chExt cx="5307889" cy="3476978"/>
          </a:xfrm>
        </p:grpSpPr>
        <p:grpSp>
          <p:nvGrpSpPr>
            <p:cNvPr id="16" name="Group 15"/>
            <p:cNvGrpSpPr/>
            <p:nvPr/>
          </p:nvGrpSpPr>
          <p:grpSpPr>
            <a:xfrm>
              <a:off x="4765698" y="4343400"/>
              <a:ext cx="1025502" cy="457200"/>
              <a:chOff x="4925568" y="4343400"/>
              <a:chExt cx="1475232" cy="457200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>
                <a:off x="4925568" y="4572000"/>
                <a:ext cx="147523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V="1">
                <a:off x="4925568" y="4343400"/>
                <a:ext cx="1475232" cy="2075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4925568" y="4572001"/>
                <a:ext cx="1475232" cy="228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flipV="1">
              <a:off x="6705600" y="4566987"/>
              <a:ext cx="812089" cy="501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3454862" y="3082192"/>
              <a:ext cx="1310836" cy="2937608"/>
              <a:chOff x="2362200" y="2946400"/>
              <a:chExt cx="2209800" cy="246380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2362200" y="417830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362200" y="41783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4178300"/>
                <a:ext cx="2209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362200" y="356235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362200" y="29464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/>
            <p:cNvCxnSpPr/>
            <p:nvPr/>
          </p:nvCxnSpPr>
          <p:spPr>
            <a:xfrm>
              <a:off x="2209800" y="3089442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596570" y="2819400"/>
              <a:ext cx="543746" cy="543746"/>
              <a:chOff x="3733800" y="3505200"/>
              <a:chExt cx="1676400" cy="16764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>
            <a:xfrm>
              <a:off x="2209800" y="3812874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596570" y="3542832"/>
              <a:ext cx="543746" cy="543746"/>
              <a:chOff x="3733800" y="3505200"/>
              <a:chExt cx="1676400" cy="167640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>
            <a:xfrm>
              <a:off x="2209800" y="4551353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2596570" y="4281311"/>
              <a:ext cx="543746" cy="543746"/>
              <a:chOff x="3733800" y="3505200"/>
              <a:chExt cx="1676400" cy="167640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2209800" y="5288896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/>
            <p:cNvGrpSpPr/>
            <p:nvPr/>
          </p:nvGrpSpPr>
          <p:grpSpPr>
            <a:xfrm>
              <a:off x="2596570" y="5018854"/>
              <a:ext cx="543746" cy="543746"/>
              <a:chOff x="3733800" y="3505200"/>
              <a:chExt cx="1676400" cy="1676400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140316" y="3089442"/>
              <a:ext cx="288684" cy="2935062"/>
              <a:chOff x="3140316" y="3089442"/>
              <a:chExt cx="432884" cy="2935062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V="1">
                <a:off x="3140316" y="3089442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3140316" y="38128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V="1">
                <a:off x="3140316" y="4551353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3140316" y="5288896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3140316" y="60226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Arrow Connector 74"/>
            <p:cNvCxnSpPr/>
            <p:nvPr/>
          </p:nvCxnSpPr>
          <p:spPr>
            <a:xfrm>
              <a:off x="2209800" y="6022674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2596570" y="5752632"/>
              <a:ext cx="543746" cy="543746"/>
              <a:chOff x="3733800" y="3505200"/>
              <a:chExt cx="1676400" cy="167640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842384" y="4337998"/>
              <a:ext cx="845660" cy="468005"/>
              <a:chOff x="2362200" y="3562350"/>
              <a:chExt cx="2209800" cy="1231900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 flipV="1">
                <a:off x="2362200" y="417830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2362200" y="4178300"/>
                <a:ext cx="2209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2362200" y="356235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3886200" y="3820685"/>
              <a:ext cx="1488831" cy="1488831"/>
              <a:chOff x="3733800" y="3505200"/>
              <a:chExt cx="1676400" cy="16764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6126102" y="4086578"/>
              <a:ext cx="932276" cy="932276"/>
              <a:chOff x="3733800" y="3505200"/>
              <a:chExt cx="1676400" cy="1676400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6922374" y="2403390"/>
            <a:ext cx="697627" cy="3962400"/>
            <a:chOff x="5398373" y="2590800"/>
            <a:chExt cx="697627" cy="3962400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5410200" y="2590800"/>
              <a:ext cx="0" cy="3957388"/>
            </a:xfrm>
            <a:prstGeom prst="line">
              <a:avLst/>
            </a:prstGeom>
            <a:ln>
              <a:headEnd type="none" w="med" len="med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5398373" y="6091535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/>
                  <a:cs typeface="Gill Sans Light"/>
                </a:rPr>
                <a:t>Split</a:t>
              </a: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7165269" y="2555791"/>
            <a:ext cx="2283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ill Sans Light"/>
                <a:cs typeface="Gill Sans Light"/>
              </a:rPr>
              <a:t>Personalization</a:t>
            </a:r>
          </a:p>
          <a:p>
            <a:pPr algn="ctr"/>
            <a:r>
              <a:rPr lang="en-US" sz="2800" dirty="0">
                <a:latin typeface="Gill Sans Light"/>
                <a:cs typeface="Gill Sans Light"/>
              </a:rPr>
              <a:t>Model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182196" y="2555791"/>
            <a:ext cx="12431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ill Sans Light"/>
                <a:cs typeface="Gill Sans Light"/>
              </a:rPr>
              <a:t>Feature</a:t>
            </a:r>
            <a:br>
              <a:rPr lang="en-US" sz="2800" dirty="0">
                <a:latin typeface="Gill Sans Light"/>
                <a:cs typeface="Gill Sans Light"/>
              </a:rPr>
            </a:br>
            <a:r>
              <a:rPr lang="en-US" sz="2800" dirty="0">
                <a:latin typeface="Gill Sans Light"/>
                <a:cs typeface="Gill Sans Light"/>
              </a:rPr>
              <a:t>Model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57" y="4636011"/>
            <a:ext cx="877549" cy="1338263"/>
          </a:xfrm>
          <a:prstGeom prst="rect">
            <a:avLst/>
          </a:prstGeom>
        </p:spPr>
      </p:pic>
      <p:cxnSp>
        <p:nvCxnSpPr>
          <p:cNvPr id="66" name="Elbow Connector 65"/>
          <p:cNvCxnSpPr/>
          <p:nvPr/>
        </p:nvCxnSpPr>
        <p:spPr>
          <a:xfrm rot="10800000">
            <a:off x="7748365" y="4835733"/>
            <a:ext cx="631593" cy="46941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Velox</a:t>
            </a:r>
            <a:r>
              <a:rPr lang="en-US" sz="6600" dirty="0" smtClean="0"/>
              <a:t> Model Serving System</a:t>
            </a:r>
            <a:endParaRPr lang="en-US" sz="6600" dirty="0"/>
          </a:p>
        </p:txBody>
      </p:sp>
      <p:sp>
        <p:nvSpPr>
          <p:cNvPr id="92" name="TextBox 91"/>
          <p:cNvSpPr txBox="1"/>
          <p:nvPr/>
        </p:nvSpPr>
        <p:spPr>
          <a:xfrm>
            <a:off x="8464455" y="1264204"/>
            <a:ext cx="251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ill Sans Light"/>
                <a:cs typeface="Gill Sans Light"/>
              </a:rPr>
              <a:t>[</a:t>
            </a:r>
            <a:r>
              <a:rPr lang="en-US" smtClean="0">
                <a:latin typeface="Gill Sans Light"/>
                <a:cs typeface="Gill Sans Light"/>
              </a:rPr>
              <a:t>CIDR’15, </a:t>
            </a:r>
            <a:r>
              <a:rPr lang="en-US" smtClean="0">
                <a:solidFill>
                  <a:schemeClr val="accent1"/>
                </a:solidFill>
                <a:latin typeface="Gill Sans Light"/>
                <a:cs typeface="Gill Sans Light"/>
              </a:rPr>
              <a:t>LearningSys’15</a:t>
            </a:r>
            <a:r>
              <a:rPr lang="en-US" dirty="0" smtClean="0">
                <a:latin typeface="Gill Sans Light"/>
                <a:cs typeface="Gill Sans Light"/>
              </a:rPr>
              <a:t>]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9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3" grpId="0" animBg="1"/>
      <p:bldP spid="116" grpId="0"/>
      <p:bldP spid="1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/>
          <p:cNvSpPr/>
          <p:nvPr/>
        </p:nvSpPr>
        <p:spPr>
          <a:xfrm rot="10800000">
            <a:off x="7045413" y="2027670"/>
            <a:ext cx="2971800" cy="3962400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3006814" y="2032683"/>
            <a:ext cx="4043065" cy="3962400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Hybrid</a:t>
            </a:r>
            <a:r>
              <a:rPr lang="en-US" sz="5400" dirty="0" smtClean="0">
                <a:solidFill>
                  <a:schemeClr val="accent2"/>
                </a:solidFill>
              </a:rPr>
              <a:t> </a:t>
            </a:r>
            <a:r>
              <a:rPr lang="en-US" sz="5400" dirty="0" smtClean="0"/>
              <a:t>Offline + Online Learning</a:t>
            </a:r>
            <a:endParaRPr lang="en-US" sz="5400" dirty="0"/>
          </a:p>
        </p:txBody>
      </p:sp>
      <p:grpSp>
        <p:nvGrpSpPr>
          <p:cNvPr id="94" name="Group 93"/>
          <p:cNvGrpSpPr/>
          <p:nvPr/>
        </p:nvGrpSpPr>
        <p:grpSpPr>
          <a:xfrm>
            <a:off x="3464014" y="2261283"/>
            <a:ext cx="5307889" cy="3476978"/>
            <a:chOff x="2209800" y="2819400"/>
            <a:chExt cx="5307889" cy="3476978"/>
          </a:xfrm>
        </p:grpSpPr>
        <p:grpSp>
          <p:nvGrpSpPr>
            <p:cNvPr id="16" name="Group 15"/>
            <p:cNvGrpSpPr/>
            <p:nvPr/>
          </p:nvGrpSpPr>
          <p:grpSpPr>
            <a:xfrm>
              <a:off x="4765698" y="4343400"/>
              <a:ext cx="1025502" cy="457200"/>
              <a:chOff x="4925568" y="4343400"/>
              <a:chExt cx="1475232" cy="457200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>
                <a:off x="4925568" y="4572000"/>
                <a:ext cx="147523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V="1">
                <a:off x="4925568" y="4343400"/>
                <a:ext cx="1475232" cy="2075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4925568" y="4572001"/>
                <a:ext cx="1475232" cy="228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flipV="1">
              <a:off x="6705600" y="4566987"/>
              <a:ext cx="812089" cy="501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3454862" y="3082192"/>
              <a:ext cx="1310836" cy="2937608"/>
              <a:chOff x="2362200" y="2946400"/>
              <a:chExt cx="2209800" cy="246380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2362200" y="417830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362200" y="41783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4178300"/>
                <a:ext cx="2209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362200" y="356235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362200" y="29464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/>
            <p:cNvCxnSpPr/>
            <p:nvPr/>
          </p:nvCxnSpPr>
          <p:spPr>
            <a:xfrm>
              <a:off x="2209800" y="3089442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596570" y="2819400"/>
              <a:ext cx="543746" cy="543746"/>
              <a:chOff x="3733800" y="3505200"/>
              <a:chExt cx="1676400" cy="16764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>
            <a:xfrm>
              <a:off x="2209800" y="3812874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596570" y="3542832"/>
              <a:ext cx="543746" cy="543746"/>
              <a:chOff x="3733800" y="3505200"/>
              <a:chExt cx="1676400" cy="167640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>
            <a:xfrm>
              <a:off x="2209800" y="4551353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2596570" y="4281311"/>
              <a:ext cx="543746" cy="543746"/>
              <a:chOff x="3733800" y="3505200"/>
              <a:chExt cx="1676400" cy="167640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2209800" y="5288896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/>
            <p:cNvGrpSpPr/>
            <p:nvPr/>
          </p:nvGrpSpPr>
          <p:grpSpPr>
            <a:xfrm>
              <a:off x="2596570" y="5018854"/>
              <a:ext cx="543746" cy="543746"/>
              <a:chOff x="3733800" y="3505200"/>
              <a:chExt cx="1676400" cy="1676400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140316" y="3089442"/>
              <a:ext cx="288684" cy="2935062"/>
              <a:chOff x="3140316" y="3089442"/>
              <a:chExt cx="432884" cy="2935062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V="1">
                <a:off x="3140316" y="3089442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3140316" y="38128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V="1">
                <a:off x="3140316" y="4551353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3140316" y="5288896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3140316" y="60226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Arrow Connector 74"/>
            <p:cNvCxnSpPr/>
            <p:nvPr/>
          </p:nvCxnSpPr>
          <p:spPr>
            <a:xfrm>
              <a:off x="2209800" y="6022674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2596570" y="5752632"/>
              <a:ext cx="543746" cy="543746"/>
              <a:chOff x="3733800" y="3505200"/>
              <a:chExt cx="1676400" cy="167640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842384" y="4337998"/>
              <a:ext cx="845660" cy="468005"/>
              <a:chOff x="2362200" y="3562350"/>
              <a:chExt cx="2209800" cy="1231900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 flipV="1">
                <a:off x="2362200" y="417830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2362200" y="4178300"/>
                <a:ext cx="2209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2362200" y="356235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3886200" y="3820685"/>
              <a:ext cx="1488831" cy="1488831"/>
              <a:chOff x="3733800" y="3505200"/>
              <a:chExt cx="1676400" cy="16764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6126102" y="4086578"/>
              <a:ext cx="932276" cy="932276"/>
              <a:chOff x="3733800" y="3505200"/>
              <a:chExt cx="1676400" cy="1676400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7033587" y="2032683"/>
            <a:ext cx="697627" cy="3962400"/>
            <a:chOff x="5398373" y="2590800"/>
            <a:chExt cx="697627" cy="3962400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5410200" y="2590800"/>
              <a:ext cx="0" cy="3957388"/>
            </a:xfrm>
            <a:prstGeom prst="line">
              <a:avLst/>
            </a:prstGeom>
            <a:ln>
              <a:headEnd type="none" w="med" len="med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5398373" y="6091535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/>
                  <a:cs typeface="Gill Sans Light"/>
                </a:rPr>
                <a:t>Split</a:t>
              </a: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7276482" y="2185084"/>
            <a:ext cx="2283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ill Sans Light"/>
                <a:cs typeface="Gill Sans Light"/>
              </a:rPr>
              <a:t>Personalization</a:t>
            </a:r>
          </a:p>
          <a:p>
            <a:pPr algn="ctr"/>
            <a:r>
              <a:rPr lang="en-US" sz="2800" dirty="0">
                <a:latin typeface="Gill Sans Light"/>
                <a:cs typeface="Gill Sans Light"/>
              </a:rPr>
              <a:t>Model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293409" y="2185084"/>
            <a:ext cx="12431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ill Sans Light"/>
                <a:cs typeface="Gill Sans Light"/>
              </a:rPr>
              <a:t>Feature</a:t>
            </a:r>
            <a:br>
              <a:rPr lang="en-US" sz="2800" dirty="0">
                <a:latin typeface="Gill Sans Light"/>
                <a:cs typeface="Gill Sans Light"/>
              </a:rPr>
            </a:br>
            <a:r>
              <a:rPr lang="en-US" sz="2800" dirty="0">
                <a:latin typeface="Gill Sans Light"/>
                <a:cs typeface="Gill Sans Light"/>
              </a:rPr>
              <a:t>Model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170" y="4265304"/>
            <a:ext cx="877549" cy="1338263"/>
          </a:xfrm>
          <a:prstGeom prst="rect">
            <a:avLst/>
          </a:prstGeom>
        </p:spPr>
      </p:pic>
      <p:cxnSp>
        <p:nvCxnSpPr>
          <p:cNvPr id="66" name="Elbow Connector 65"/>
          <p:cNvCxnSpPr/>
          <p:nvPr/>
        </p:nvCxnSpPr>
        <p:spPr>
          <a:xfrm rot="10800000">
            <a:off x="7859578" y="4465026"/>
            <a:ext cx="631593" cy="46941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3" name="Rectangle 22"/>
          <p:cNvSpPr/>
          <p:nvPr/>
        </p:nvSpPr>
        <p:spPr>
          <a:xfrm>
            <a:off x="556981" y="1598887"/>
            <a:ext cx="11330219" cy="5039657"/>
          </a:xfrm>
          <a:custGeom>
            <a:avLst/>
            <a:gdLst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330219 w 11330219"/>
              <a:gd name="connsiteY2" fmla="*/ 5003081 h 5003081"/>
              <a:gd name="connsiteX3" fmla="*/ 0 w 11330219"/>
              <a:gd name="connsiteY3" fmla="*/ 5003081 h 5003081"/>
              <a:gd name="connsiteX4" fmla="*/ 0 w 11330219"/>
              <a:gd name="connsiteY4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1330219 w 11330219"/>
              <a:gd name="connsiteY3" fmla="*/ 5003081 h 5003081"/>
              <a:gd name="connsiteX4" fmla="*/ 0 w 11330219"/>
              <a:gd name="connsiteY4" fmla="*/ 5003081 h 5003081"/>
              <a:gd name="connsiteX5" fmla="*/ 0 w 11330219"/>
              <a:gd name="connsiteY5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1330219 w 11330219"/>
              <a:gd name="connsiteY3" fmla="*/ 5003081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0525547 w 11330219"/>
              <a:gd name="connsiteY3" fmla="*/ 4582457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003081"/>
              <a:gd name="connsiteX1" fmla="*/ 11330219 w 11330219"/>
              <a:gd name="connsiteY1" fmla="*/ 0 h 5003081"/>
              <a:gd name="connsiteX2" fmla="*/ 11183915 w 11330219"/>
              <a:gd name="connsiteY2" fmla="*/ 4088681 h 5003081"/>
              <a:gd name="connsiteX3" fmla="*/ 10507259 w 11330219"/>
              <a:gd name="connsiteY3" fmla="*/ 4801913 h 5003081"/>
              <a:gd name="connsiteX4" fmla="*/ 10159787 w 11330219"/>
              <a:gd name="connsiteY4" fmla="*/ 4911641 h 5003081"/>
              <a:gd name="connsiteX5" fmla="*/ 0 w 11330219"/>
              <a:gd name="connsiteY5" fmla="*/ 5003081 h 5003081"/>
              <a:gd name="connsiteX6" fmla="*/ 0 w 11330219"/>
              <a:gd name="connsiteY6" fmla="*/ 0 h 5003081"/>
              <a:gd name="connsiteX0" fmla="*/ 0 w 11330219"/>
              <a:gd name="connsiteY0" fmla="*/ 0 h 5341754"/>
              <a:gd name="connsiteX1" fmla="*/ 11330219 w 11330219"/>
              <a:gd name="connsiteY1" fmla="*/ 0 h 5341754"/>
              <a:gd name="connsiteX2" fmla="*/ 11183915 w 11330219"/>
              <a:gd name="connsiteY2" fmla="*/ 4088681 h 5341754"/>
              <a:gd name="connsiteX3" fmla="*/ 10507259 w 11330219"/>
              <a:gd name="connsiteY3" fmla="*/ 4801913 h 5341754"/>
              <a:gd name="connsiteX4" fmla="*/ 0 w 11330219"/>
              <a:gd name="connsiteY4" fmla="*/ 5003081 h 5341754"/>
              <a:gd name="connsiteX5" fmla="*/ 0 w 11330219"/>
              <a:gd name="connsiteY5" fmla="*/ 0 h 5341754"/>
              <a:gd name="connsiteX0" fmla="*/ 0 w 11330219"/>
              <a:gd name="connsiteY0" fmla="*/ 0 h 5406562"/>
              <a:gd name="connsiteX1" fmla="*/ 11330219 w 11330219"/>
              <a:gd name="connsiteY1" fmla="*/ 0 h 5406562"/>
              <a:gd name="connsiteX2" fmla="*/ 11183915 w 11330219"/>
              <a:gd name="connsiteY2" fmla="*/ 4088681 h 5406562"/>
              <a:gd name="connsiteX3" fmla="*/ 10196363 w 11330219"/>
              <a:gd name="connsiteY3" fmla="*/ 5039657 h 5406562"/>
              <a:gd name="connsiteX4" fmla="*/ 0 w 11330219"/>
              <a:gd name="connsiteY4" fmla="*/ 5003081 h 5406562"/>
              <a:gd name="connsiteX5" fmla="*/ 0 w 11330219"/>
              <a:gd name="connsiteY5" fmla="*/ 0 h 5406562"/>
              <a:gd name="connsiteX0" fmla="*/ 0 w 11330219"/>
              <a:gd name="connsiteY0" fmla="*/ 0 h 5102428"/>
              <a:gd name="connsiteX1" fmla="*/ 11330219 w 11330219"/>
              <a:gd name="connsiteY1" fmla="*/ 0 h 5102428"/>
              <a:gd name="connsiteX2" fmla="*/ 11183915 w 11330219"/>
              <a:gd name="connsiteY2" fmla="*/ 4088681 h 5102428"/>
              <a:gd name="connsiteX3" fmla="*/ 10196363 w 11330219"/>
              <a:gd name="connsiteY3" fmla="*/ 5039657 h 5102428"/>
              <a:gd name="connsiteX4" fmla="*/ 0 w 11330219"/>
              <a:gd name="connsiteY4" fmla="*/ 5003081 h 5102428"/>
              <a:gd name="connsiteX5" fmla="*/ 0 w 11330219"/>
              <a:gd name="connsiteY5" fmla="*/ 0 h 5102428"/>
              <a:gd name="connsiteX0" fmla="*/ 0 w 11330219"/>
              <a:gd name="connsiteY0" fmla="*/ 0 h 5039657"/>
              <a:gd name="connsiteX1" fmla="*/ 11330219 w 11330219"/>
              <a:gd name="connsiteY1" fmla="*/ 0 h 5039657"/>
              <a:gd name="connsiteX2" fmla="*/ 11183915 w 11330219"/>
              <a:gd name="connsiteY2" fmla="*/ 4088681 h 5039657"/>
              <a:gd name="connsiteX3" fmla="*/ 10196363 w 11330219"/>
              <a:gd name="connsiteY3" fmla="*/ 5039657 h 5039657"/>
              <a:gd name="connsiteX4" fmla="*/ 0 w 11330219"/>
              <a:gd name="connsiteY4" fmla="*/ 5003081 h 5039657"/>
              <a:gd name="connsiteX5" fmla="*/ 0 w 11330219"/>
              <a:gd name="connsiteY5" fmla="*/ 0 h 50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0219" h="5039657">
                <a:moveTo>
                  <a:pt x="0" y="0"/>
                </a:moveTo>
                <a:lnTo>
                  <a:pt x="11330219" y="0"/>
                </a:lnTo>
                <a:cubicBezTo>
                  <a:pt x="11324123" y="1362894"/>
                  <a:pt x="11190011" y="2725787"/>
                  <a:pt x="11183915" y="4088681"/>
                </a:cubicBezTo>
                <a:lnTo>
                  <a:pt x="10196363" y="5039657"/>
                </a:lnTo>
                <a:lnTo>
                  <a:pt x="0" y="500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865209" y="3543528"/>
            <a:ext cx="8385345" cy="3107124"/>
            <a:chOff x="2798709" y="3360653"/>
            <a:chExt cx="8385345" cy="3107124"/>
          </a:xfrm>
        </p:grpSpPr>
        <p:sp>
          <p:nvSpPr>
            <p:cNvPr id="73" name="Rounded Rectangle 72"/>
            <p:cNvSpPr/>
            <p:nvPr/>
          </p:nvSpPr>
          <p:spPr>
            <a:xfrm>
              <a:off x="7190042" y="3360653"/>
              <a:ext cx="1574726" cy="1307690"/>
            </a:xfrm>
            <a:prstGeom prst="roundRect">
              <a:avLst/>
            </a:prstGeom>
            <a:solidFill>
              <a:srgbClr val="FFA354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Elbow Connector 79"/>
            <p:cNvCxnSpPr>
              <a:stCxn id="91" idx="3"/>
              <a:endCxn id="73" idx="3"/>
            </p:cNvCxnSpPr>
            <p:nvPr/>
          </p:nvCxnSpPr>
          <p:spPr>
            <a:xfrm flipH="1" flipV="1">
              <a:off x="8764768" y="4014498"/>
              <a:ext cx="979911" cy="1599799"/>
            </a:xfrm>
            <a:prstGeom prst="bentConnector3">
              <a:avLst>
                <a:gd name="adj1" fmla="val -23329"/>
              </a:avLst>
            </a:prstGeom>
            <a:ln>
              <a:solidFill>
                <a:srgbClr val="FFA354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798709" y="4898117"/>
              <a:ext cx="83853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280988"/>
              <a:r>
                <a:rPr lang="en-US" sz="3200" dirty="0">
                  <a:latin typeface="Gill Sans Light"/>
                  <a:cs typeface="Gill Sans Light"/>
                </a:rPr>
                <a:t>Update the user weights </a:t>
              </a:r>
              <a:r>
                <a:rPr lang="en-US" sz="3200" i="1" dirty="0">
                  <a:solidFill>
                    <a:schemeClr val="accent1"/>
                  </a:solidFill>
                  <a:latin typeface="Gill Sans Light"/>
                  <a:cs typeface="Gill Sans Light"/>
                </a:rPr>
                <a:t>online</a:t>
              </a:r>
              <a:r>
                <a:rPr lang="en-US" sz="3200" dirty="0">
                  <a:latin typeface="Gill Sans Light"/>
                  <a:cs typeface="Gill Sans Light"/>
                </a:rPr>
                <a:t>:</a:t>
              </a:r>
            </a:p>
            <a:p>
              <a:pPr marL="400050" indent="-280988">
                <a:buFont typeface="Arial" charset="0"/>
                <a:buChar char="•"/>
              </a:pPr>
              <a:r>
                <a:rPr lang="en-US" sz="3200" dirty="0" smtClean="0">
                  <a:latin typeface="Gill Sans Light"/>
                  <a:cs typeface="Gill Sans Light"/>
                </a:rPr>
                <a:t>Simple to train + </a:t>
              </a:r>
              <a:r>
                <a:rPr lang="en-US" sz="3200" dirty="0">
                  <a:latin typeface="Gill Sans Light"/>
                  <a:cs typeface="Gill Sans Light"/>
                </a:rPr>
                <a:t>more robust </a:t>
              </a:r>
              <a:r>
                <a:rPr lang="en-US" sz="3200" dirty="0" smtClean="0">
                  <a:latin typeface="Gill Sans Light"/>
                  <a:cs typeface="Gill Sans Light"/>
                </a:rPr>
                <a:t>model</a:t>
              </a:r>
            </a:p>
            <a:p>
              <a:pPr marL="400050" indent="-280988">
                <a:buFont typeface="Arial" charset="0"/>
                <a:buChar char="•"/>
              </a:pPr>
              <a:r>
                <a:rPr lang="en-US" sz="3200" dirty="0" smtClean="0">
                  <a:latin typeface="Gill Sans Light"/>
                  <a:cs typeface="Gill Sans Light"/>
                </a:rPr>
                <a:t>Address rapidly changing user statistics</a:t>
              </a:r>
              <a:endParaRPr lang="en-US" sz="3200" dirty="0">
                <a:latin typeface="Gill Sans Light"/>
                <a:cs typeface="Gill Sans Light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698960" y="4826499"/>
              <a:ext cx="45719" cy="1575596"/>
            </a:xfrm>
            <a:prstGeom prst="rect">
              <a:avLst/>
            </a:prstGeom>
            <a:solidFill>
              <a:srgbClr val="FFA354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296783" y="1594119"/>
            <a:ext cx="9461402" cy="3319915"/>
            <a:chOff x="1230283" y="1411244"/>
            <a:chExt cx="9461402" cy="3319915"/>
          </a:xfrm>
        </p:grpSpPr>
        <p:sp>
          <p:nvSpPr>
            <p:cNvPr id="93" name="Rounded Rectangle 92"/>
            <p:cNvSpPr/>
            <p:nvPr/>
          </p:nvSpPr>
          <p:spPr>
            <a:xfrm>
              <a:off x="2649769" y="3092789"/>
              <a:ext cx="4358182" cy="1638370"/>
            </a:xfrm>
            <a:prstGeom prst="roundRect">
              <a:avLst/>
            </a:prstGeom>
            <a:solidFill>
              <a:srgbClr val="5E9EED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Elbow Connector 94"/>
            <p:cNvCxnSpPr>
              <a:stCxn id="97" idx="1"/>
              <a:endCxn id="93" idx="1"/>
            </p:cNvCxnSpPr>
            <p:nvPr/>
          </p:nvCxnSpPr>
          <p:spPr>
            <a:xfrm rot="10800000" flipH="1" flipV="1">
              <a:off x="1230283" y="2264724"/>
              <a:ext cx="1419485" cy="1647250"/>
            </a:xfrm>
            <a:prstGeom prst="bentConnector3">
              <a:avLst>
                <a:gd name="adj1" fmla="val -16104"/>
              </a:avLst>
            </a:prstGeom>
            <a:ln>
              <a:solidFill>
                <a:srgbClr val="5E9EED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392796" y="1411244"/>
              <a:ext cx="92988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Gill Sans Light"/>
                  <a:cs typeface="Gill Sans Light"/>
                </a:rPr>
                <a:t>Update feature functions </a:t>
              </a:r>
              <a:r>
                <a:rPr lang="en-US" sz="3200" i="1" dirty="0">
                  <a:solidFill>
                    <a:schemeClr val="accent1"/>
                  </a:solidFill>
                  <a:latin typeface="Gill Sans Light"/>
                  <a:cs typeface="Gill Sans Light"/>
                </a:rPr>
                <a:t>offline</a:t>
              </a:r>
              <a:r>
                <a:rPr lang="en-US" sz="3200" dirty="0">
                  <a:solidFill>
                    <a:schemeClr val="accent1"/>
                  </a:solidFill>
                  <a:latin typeface="Gill Sans Light"/>
                  <a:cs typeface="Gill Sans Light"/>
                </a:rPr>
                <a:t> </a:t>
              </a:r>
              <a:r>
                <a:rPr lang="en-US" sz="3200" dirty="0">
                  <a:latin typeface="Gill Sans Light"/>
                  <a:cs typeface="Gill Sans Light"/>
                </a:rPr>
                <a:t>using batch solvers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3200" dirty="0">
                  <a:latin typeface="Gill Sans Light"/>
                  <a:cs typeface="Gill Sans Light"/>
                </a:rPr>
                <a:t>Leverage high-throughput </a:t>
              </a:r>
              <a:r>
                <a:rPr lang="en-US" sz="3200" dirty="0" smtClean="0">
                  <a:latin typeface="Gill Sans Light"/>
                  <a:cs typeface="Gill Sans Light"/>
                </a:rPr>
                <a:t>systems (Apache Spark)</a:t>
              </a:r>
              <a:endParaRPr lang="en-US" sz="3200" dirty="0">
                <a:latin typeface="Gill Sans Light"/>
                <a:cs typeface="Gill Sans Light"/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US" sz="3200" dirty="0">
                  <a:latin typeface="Gill Sans Light"/>
                  <a:cs typeface="Gill Sans Light"/>
                </a:rPr>
                <a:t>Exploit slow change </a:t>
              </a:r>
              <a:r>
                <a:rPr lang="en-US" sz="3200" dirty="0" smtClean="0">
                  <a:latin typeface="Gill Sans Light"/>
                  <a:cs typeface="Gill Sans Light"/>
                </a:rPr>
                <a:t>in population statistics</a:t>
              </a:r>
              <a:endParaRPr lang="en-US" sz="3200" dirty="0">
                <a:latin typeface="Gill Sans Light"/>
                <a:cs typeface="Gill Sans Light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230284" y="1476926"/>
              <a:ext cx="45719" cy="1575596"/>
            </a:xfrm>
            <a:prstGeom prst="rect">
              <a:avLst/>
            </a:prstGeom>
            <a:solidFill>
              <a:srgbClr val="5E9EED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895" y="3376528"/>
            <a:ext cx="5871747" cy="13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984" y="2253921"/>
            <a:ext cx="6226004" cy="3940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3" y="2832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Hybrid Online + Offline Learning Results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397"/>
          <a:stretch/>
        </p:blipFill>
        <p:spPr>
          <a:xfrm>
            <a:off x="155812" y="2169997"/>
            <a:ext cx="5644487" cy="410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741" y="1840147"/>
            <a:ext cx="506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Similar Test Error</a:t>
            </a:r>
            <a:endParaRPr 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1314" y="1840146"/>
            <a:ext cx="506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Substantially Faster Training</a:t>
            </a:r>
            <a:endParaRPr 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79143" y="2486477"/>
            <a:ext cx="0" cy="330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46776" y="5131055"/>
            <a:ext cx="3444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Light" charset="0"/>
                <a:ea typeface="Gill Sans Light" charset="0"/>
                <a:cs typeface="Gill Sans Light" charset="0"/>
              </a:rPr>
              <a:t>User Pref. Change</a:t>
            </a:r>
            <a:endParaRPr lang="en-US" sz="28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879143" y="5392665"/>
            <a:ext cx="467633" cy="376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0197" y="3468360"/>
            <a:ext cx="212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Hybrid</a:t>
            </a:r>
            <a:endParaRPr lang="en-US" sz="3200" dirty="0">
              <a:solidFill>
                <a:schemeClr val="accent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4732" y="2550835"/>
            <a:ext cx="3264199" cy="7233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595409" y="4128479"/>
            <a:ext cx="212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Gill Sans Light" charset="0"/>
                <a:ea typeface="Gill Sans Light" charset="0"/>
                <a:cs typeface="Gill Sans Light" charset="0"/>
              </a:rPr>
              <a:t>Offline Full</a:t>
            </a:r>
            <a:endParaRPr lang="en-US" sz="3200" dirty="0">
              <a:solidFill>
                <a:schemeClr val="accent2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21" name="Straight Arrow Connector 20"/>
          <p:cNvCxnSpPr>
            <a:stCxn id="18" idx="1"/>
          </p:cNvCxnSpPr>
          <p:nvPr/>
        </p:nvCxnSpPr>
        <p:spPr>
          <a:xfrm flipH="1">
            <a:off x="2683831" y="3760748"/>
            <a:ext cx="896366" cy="853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1"/>
          </p:cNvCxnSpPr>
          <p:nvPr/>
        </p:nvCxnSpPr>
        <p:spPr>
          <a:xfrm flipH="1">
            <a:off x="2821774" y="4420867"/>
            <a:ext cx="773635" cy="48585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460355" y="3795256"/>
            <a:ext cx="3264199" cy="7233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794516" y="4074832"/>
            <a:ext cx="212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Hybrid</a:t>
            </a:r>
            <a:endParaRPr lang="en-US" sz="3200" dirty="0">
              <a:solidFill>
                <a:schemeClr val="accent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94516" y="3536177"/>
            <a:ext cx="212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Gill Sans Light" charset="0"/>
                <a:ea typeface="Gill Sans Light" charset="0"/>
                <a:cs typeface="Gill Sans Light" charset="0"/>
              </a:rPr>
              <a:t>Offline Full</a:t>
            </a:r>
            <a:endParaRPr lang="en-US" sz="3200" dirty="0">
              <a:solidFill>
                <a:schemeClr val="accent2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31" name="Straight Arrow Connector 30"/>
          <p:cNvCxnSpPr>
            <a:stCxn id="29" idx="1"/>
          </p:cNvCxnSpPr>
          <p:nvPr/>
        </p:nvCxnSpPr>
        <p:spPr>
          <a:xfrm flipH="1">
            <a:off x="7898150" y="4367220"/>
            <a:ext cx="896366" cy="853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938874" y="2796023"/>
            <a:ext cx="855643" cy="103254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08784" y="1512568"/>
            <a:ext cx="6165158" cy="5081134"/>
          </a:xfrm>
          <a:prstGeom prst="rect">
            <a:avLst/>
          </a:prstGeom>
          <a:solidFill>
            <a:srgbClr val="FFFFFF">
              <a:alpha val="86667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63" y="365125"/>
            <a:ext cx="11081084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Evaluating the Model</a:t>
            </a:r>
            <a:endParaRPr lang="en-US" sz="6000" dirty="0"/>
          </a:p>
        </p:txBody>
      </p:sp>
      <p:sp>
        <p:nvSpPr>
          <p:cNvPr id="59" name="Rectangle 58"/>
          <p:cNvSpPr/>
          <p:nvPr/>
        </p:nvSpPr>
        <p:spPr>
          <a:xfrm rot="10800000">
            <a:off x="6934200" y="1690687"/>
            <a:ext cx="2971800" cy="4670089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895601" y="1695700"/>
            <a:ext cx="4043065" cy="4670089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6922374" y="1690687"/>
            <a:ext cx="697627" cy="4675103"/>
            <a:chOff x="5398373" y="2590800"/>
            <a:chExt cx="697627" cy="3962400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5410200" y="2590800"/>
              <a:ext cx="0" cy="3957388"/>
            </a:xfrm>
            <a:prstGeom prst="line">
              <a:avLst/>
            </a:prstGeom>
            <a:ln>
              <a:headEnd type="none" w="med" len="med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5398373" y="6091535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/>
                  <a:cs typeface="Gill Sans Light"/>
                </a:rPr>
                <a:t>Split</a:t>
              </a: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6631557" y="3917257"/>
            <a:ext cx="2338980" cy="2421391"/>
            <a:chOff x="6631557" y="3917257"/>
            <a:chExt cx="2338980" cy="2421391"/>
          </a:xfrm>
        </p:grpSpPr>
        <p:grpSp>
          <p:nvGrpSpPr>
            <p:cNvPr id="143" name="Group 142"/>
            <p:cNvGrpSpPr/>
            <p:nvPr/>
          </p:nvGrpSpPr>
          <p:grpSpPr>
            <a:xfrm>
              <a:off x="7314994" y="4826657"/>
              <a:ext cx="1655543" cy="1511991"/>
              <a:chOff x="6985385" y="3899168"/>
              <a:chExt cx="2272121" cy="2075106"/>
            </a:xfrm>
          </p:grpSpPr>
          <p:cxnSp>
            <p:nvCxnSpPr>
              <p:cNvPr id="144" name="Straight Arrow Connector 143"/>
              <p:cNvCxnSpPr/>
              <p:nvPr/>
            </p:nvCxnSpPr>
            <p:spPr>
              <a:xfrm flipV="1">
                <a:off x="7848601" y="4379577"/>
                <a:ext cx="812089" cy="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oup 144"/>
              <p:cNvGrpSpPr/>
              <p:nvPr/>
            </p:nvGrpSpPr>
            <p:grpSpPr>
              <a:xfrm>
                <a:off x="6985385" y="4150588"/>
                <a:ext cx="845660" cy="468005"/>
                <a:chOff x="2362200" y="3562350"/>
                <a:chExt cx="2209800" cy="1231900"/>
              </a:xfrm>
            </p:grpSpPr>
            <p:cxnSp>
              <p:nvCxnSpPr>
                <p:cNvPr id="151" name="Straight Arrow Connector 150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7269103" y="3899168"/>
                <a:ext cx="932276" cy="932276"/>
                <a:chOff x="3733800" y="3505200"/>
                <a:chExt cx="1676400" cy="1676400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9957" y="4636011"/>
                <a:ext cx="877549" cy="1338263"/>
              </a:xfrm>
              <a:prstGeom prst="rect">
                <a:avLst/>
              </a:prstGeom>
            </p:spPr>
          </p:pic>
          <p:cxnSp>
            <p:nvCxnSpPr>
              <p:cNvPr id="148" name="Elbow Connector 147"/>
              <p:cNvCxnSpPr/>
              <p:nvPr/>
            </p:nvCxnSpPr>
            <p:spPr>
              <a:xfrm rot="10800000">
                <a:off x="7748365" y="4835733"/>
                <a:ext cx="631593" cy="46941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Connector 163"/>
            <p:cNvCxnSpPr/>
            <p:nvPr/>
          </p:nvCxnSpPr>
          <p:spPr>
            <a:xfrm>
              <a:off x="6631557" y="3917257"/>
              <a:ext cx="634115" cy="1080929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6654924" y="4148416"/>
              <a:ext cx="610748" cy="1028283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6663174" y="4400939"/>
              <a:ext cx="613646" cy="939695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6654924" y="3294990"/>
            <a:ext cx="2341135" cy="1511991"/>
            <a:chOff x="6654924" y="3294990"/>
            <a:chExt cx="2341135" cy="1511991"/>
          </a:xfrm>
        </p:grpSpPr>
        <p:grpSp>
          <p:nvGrpSpPr>
            <p:cNvPr id="132" name="Group 131"/>
            <p:cNvGrpSpPr/>
            <p:nvPr/>
          </p:nvGrpSpPr>
          <p:grpSpPr>
            <a:xfrm>
              <a:off x="7340516" y="3294990"/>
              <a:ext cx="1655543" cy="1511991"/>
              <a:chOff x="6985385" y="3899168"/>
              <a:chExt cx="2272121" cy="2075106"/>
            </a:xfrm>
          </p:grpSpPr>
          <p:cxnSp>
            <p:nvCxnSpPr>
              <p:cNvPr id="133" name="Straight Arrow Connector 132"/>
              <p:cNvCxnSpPr/>
              <p:nvPr/>
            </p:nvCxnSpPr>
            <p:spPr>
              <a:xfrm flipV="1">
                <a:off x="7848601" y="4379577"/>
                <a:ext cx="812089" cy="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/>
              <p:cNvGrpSpPr/>
              <p:nvPr/>
            </p:nvGrpSpPr>
            <p:grpSpPr>
              <a:xfrm>
                <a:off x="6985385" y="4150588"/>
                <a:ext cx="845660" cy="468005"/>
                <a:chOff x="2362200" y="3562350"/>
                <a:chExt cx="2209800" cy="1231900"/>
              </a:xfrm>
            </p:grpSpPr>
            <p:cxnSp>
              <p:nvCxnSpPr>
                <p:cNvPr id="140" name="Straight Arrow Connector 139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Group 134"/>
              <p:cNvGrpSpPr/>
              <p:nvPr/>
            </p:nvGrpSpPr>
            <p:grpSpPr>
              <a:xfrm>
                <a:off x="7269103" y="3899168"/>
                <a:ext cx="932276" cy="932276"/>
                <a:chOff x="3733800" y="3505200"/>
                <a:chExt cx="1676400" cy="1676400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9957" y="4636011"/>
                <a:ext cx="877549" cy="1338263"/>
              </a:xfrm>
              <a:prstGeom prst="rect">
                <a:avLst/>
              </a:prstGeom>
            </p:spPr>
          </p:pic>
          <p:cxnSp>
            <p:nvCxnSpPr>
              <p:cNvPr id="137" name="Elbow Connector 136"/>
              <p:cNvCxnSpPr/>
              <p:nvPr/>
            </p:nvCxnSpPr>
            <p:spPr>
              <a:xfrm rot="10800000">
                <a:off x="7748365" y="4835733"/>
                <a:ext cx="631593" cy="46941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Connector 160"/>
            <p:cNvCxnSpPr/>
            <p:nvPr/>
          </p:nvCxnSpPr>
          <p:spPr>
            <a:xfrm flipV="1">
              <a:off x="6654925" y="3478183"/>
              <a:ext cx="639741" cy="439074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6654924" y="3664734"/>
              <a:ext cx="630948" cy="483682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6663173" y="3831879"/>
              <a:ext cx="621897" cy="56404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/>
        </p:nvGrpSpPr>
        <p:grpSpPr>
          <a:xfrm>
            <a:off x="6648236" y="1905628"/>
            <a:ext cx="2361658" cy="2490297"/>
            <a:chOff x="6648236" y="1905628"/>
            <a:chExt cx="2361658" cy="2490297"/>
          </a:xfrm>
        </p:grpSpPr>
        <p:grpSp>
          <p:nvGrpSpPr>
            <p:cNvPr id="120" name="Group 119"/>
            <p:cNvGrpSpPr/>
            <p:nvPr/>
          </p:nvGrpSpPr>
          <p:grpSpPr>
            <a:xfrm>
              <a:off x="7354351" y="1905628"/>
              <a:ext cx="1655543" cy="1511991"/>
              <a:chOff x="6985385" y="3899168"/>
              <a:chExt cx="2272121" cy="2075106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 flipV="1">
                <a:off x="7848601" y="4379577"/>
                <a:ext cx="812089" cy="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6985385" y="4150588"/>
                <a:ext cx="845660" cy="468005"/>
                <a:chOff x="2362200" y="3562350"/>
                <a:chExt cx="2209800" cy="1231900"/>
              </a:xfrm>
            </p:grpSpPr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/>
              <p:cNvGrpSpPr/>
              <p:nvPr/>
            </p:nvGrpSpPr>
            <p:grpSpPr>
              <a:xfrm>
                <a:off x="7269103" y="3899168"/>
                <a:ext cx="932276" cy="932276"/>
                <a:chOff x="3733800" y="3505200"/>
                <a:chExt cx="1676400" cy="1676400"/>
              </a:xfrm>
            </p:grpSpPr>
            <p:sp>
              <p:nvSpPr>
                <p:cNvPr id="79" name="Oval 78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9957" y="4636011"/>
                <a:ext cx="877549" cy="1338263"/>
              </a:xfrm>
              <a:prstGeom prst="rect">
                <a:avLst/>
              </a:prstGeom>
            </p:spPr>
          </p:pic>
          <p:cxnSp>
            <p:nvCxnSpPr>
              <p:cNvPr id="117" name="Elbow Connector 116"/>
              <p:cNvCxnSpPr/>
              <p:nvPr/>
            </p:nvCxnSpPr>
            <p:spPr>
              <a:xfrm rot="10800000">
                <a:off x="7748365" y="4835733"/>
                <a:ext cx="631593" cy="46941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Connector 157"/>
            <p:cNvCxnSpPr/>
            <p:nvPr/>
          </p:nvCxnSpPr>
          <p:spPr>
            <a:xfrm flipV="1">
              <a:off x="6648236" y="2088821"/>
              <a:ext cx="666758" cy="182843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6654925" y="2281082"/>
              <a:ext cx="670511" cy="1867334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6662371" y="2483579"/>
              <a:ext cx="669754" cy="191234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oup 238"/>
          <p:cNvGrpSpPr/>
          <p:nvPr/>
        </p:nvGrpSpPr>
        <p:grpSpPr>
          <a:xfrm>
            <a:off x="3016859" y="2389108"/>
            <a:ext cx="3581400" cy="3476978"/>
            <a:chOff x="1923627" y="4056519"/>
            <a:chExt cx="3581400" cy="3476978"/>
          </a:xfrm>
        </p:grpSpPr>
        <p:grpSp>
          <p:nvGrpSpPr>
            <p:cNvPr id="192" name="Group 191"/>
            <p:cNvGrpSpPr/>
            <p:nvPr/>
          </p:nvGrpSpPr>
          <p:grpSpPr>
            <a:xfrm>
              <a:off x="4479525" y="5580519"/>
              <a:ext cx="1025502" cy="457200"/>
              <a:chOff x="4925568" y="4343400"/>
              <a:chExt cx="1475232" cy="457200"/>
            </a:xfrm>
          </p:grpSpPr>
          <p:cxnSp>
            <p:nvCxnSpPr>
              <p:cNvPr id="236" name="Straight Arrow Connector 235"/>
              <p:cNvCxnSpPr/>
              <p:nvPr/>
            </p:nvCxnSpPr>
            <p:spPr>
              <a:xfrm>
                <a:off x="4925568" y="4572000"/>
                <a:ext cx="147523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 flipV="1">
                <a:off x="4925568" y="4343400"/>
                <a:ext cx="1475232" cy="2075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>
                <a:off x="4925568" y="4572001"/>
                <a:ext cx="1475232" cy="228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Group 193"/>
            <p:cNvGrpSpPr/>
            <p:nvPr/>
          </p:nvGrpSpPr>
          <p:grpSpPr>
            <a:xfrm>
              <a:off x="3168689" y="4319311"/>
              <a:ext cx="1310836" cy="2937608"/>
              <a:chOff x="2362200" y="2946400"/>
              <a:chExt cx="2209800" cy="2463800"/>
            </a:xfrm>
          </p:grpSpPr>
          <p:cxnSp>
            <p:nvCxnSpPr>
              <p:cNvPr id="231" name="Straight Arrow Connector 230"/>
              <p:cNvCxnSpPr/>
              <p:nvPr/>
            </p:nvCxnSpPr>
            <p:spPr>
              <a:xfrm flipV="1">
                <a:off x="2362200" y="417830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/>
              <p:cNvCxnSpPr/>
              <p:nvPr/>
            </p:nvCxnSpPr>
            <p:spPr>
              <a:xfrm flipV="1">
                <a:off x="2362200" y="41783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>
                <a:off x="2362200" y="4178300"/>
                <a:ext cx="2209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>
                <a:off x="2362200" y="356235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362200" y="29464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5" name="Straight Arrow Connector 194"/>
            <p:cNvCxnSpPr/>
            <p:nvPr/>
          </p:nvCxnSpPr>
          <p:spPr>
            <a:xfrm>
              <a:off x="1923627" y="4326561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 195"/>
            <p:cNvGrpSpPr/>
            <p:nvPr/>
          </p:nvGrpSpPr>
          <p:grpSpPr>
            <a:xfrm>
              <a:off x="2310397" y="4056519"/>
              <a:ext cx="543746" cy="543746"/>
              <a:chOff x="3733800" y="3505200"/>
              <a:chExt cx="1676400" cy="1676400"/>
            </a:xfrm>
          </p:grpSpPr>
          <p:sp>
            <p:nvSpPr>
              <p:cNvPr id="229" name="Oval 228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 229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Arrow Connector 196"/>
            <p:cNvCxnSpPr/>
            <p:nvPr/>
          </p:nvCxnSpPr>
          <p:spPr>
            <a:xfrm>
              <a:off x="1923627" y="5049993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/>
            <p:cNvGrpSpPr/>
            <p:nvPr/>
          </p:nvGrpSpPr>
          <p:grpSpPr>
            <a:xfrm>
              <a:off x="2310397" y="4779951"/>
              <a:ext cx="543746" cy="543746"/>
              <a:chOff x="3733800" y="3505200"/>
              <a:chExt cx="1676400" cy="1676400"/>
            </a:xfrm>
          </p:grpSpPr>
          <p:sp>
            <p:nvSpPr>
              <p:cNvPr id="227" name="Oval 226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 227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9" name="Straight Arrow Connector 198"/>
            <p:cNvCxnSpPr/>
            <p:nvPr/>
          </p:nvCxnSpPr>
          <p:spPr>
            <a:xfrm>
              <a:off x="1923627" y="5788472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2310397" y="5518430"/>
              <a:ext cx="543746" cy="543746"/>
              <a:chOff x="3733800" y="3505200"/>
              <a:chExt cx="1676400" cy="1676400"/>
            </a:xfrm>
          </p:grpSpPr>
          <p:sp>
            <p:nvSpPr>
              <p:cNvPr id="225" name="Oval 224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1" name="Straight Arrow Connector 200"/>
            <p:cNvCxnSpPr/>
            <p:nvPr/>
          </p:nvCxnSpPr>
          <p:spPr>
            <a:xfrm>
              <a:off x="1923627" y="6526015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2" name="Group 201"/>
            <p:cNvGrpSpPr/>
            <p:nvPr/>
          </p:nvGrpSpPr>
          <p:grpSpPr>
            <a:xfrm>
              <a:off x="2310397" y="6255973"/>
              <a:ext cx="543746" cy="543746"/>
              <a:chOff x="3733800" y="3505200"/>
              <a:chExt cx="1676400" cy="1676400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 223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2854143" y="4326561"/>
              <a:ext cx="288684" cy="2935062"/>
              <a:chOff x="3140316" y="3089442"/>
              <a:chExt cx="432884" cy="2935062"/>
            </a:xfrm>
          </p:grpSpPr>
          <p:cxnSp>
            <p:nvCxnSpPr>
              <p:cNvPr id="218" name="Straight Arrow Connector 217"/>
              <p:cNvCxnSpPr/>
              <p:nvPr/>
            </p:nvCxnSpPr>
            <p:spPr>
              <a:xfrm flipV="1">
                <a:off x="3140316" y="3089442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flipV="1">
                <a:off x="3140316" y="38128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flipV="1">
                <a:off x="3140316" y="4551353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 flipV="1">
                <a:off x="3140316" y="5288896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 flipV="1">
                <a:off x="3140316" y="60226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4" name="Straight Arrow Connector 203"/>
            <p:cNvCxnSpPr/>
            <p:nvPr/>
          </p:nvCxnSpPr>
          <p:spPr>
            <a:xfrm>
              <a:off x="1923627" y="7259793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/>
            <p:cNvGrpSpPr/>
            <p:nvPr/>
          </p:nvGrpSpPr>
          <p:grpSpPr>
            <a:xfrm>
              <a:off x="2310397" y="6989751"/>
              <a:ext cx="543746" cy="543746"/>
              <a:chOff x="3733800" y="3505200"/>
              <a:chExt cx="1676400" cy="1676400"/>
            </a:xfrm>
          </p:grpSpPr>
          <p:sp>
            <p:nvSpPr>
              <p:cNvPr id="216" name="Oval 215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3600027" y="5057804"/>
              <a:ext cx="1488831" cy="1488831"/>
              <a:chOff x="3733800" y="3505200"/>
              <a:chExt cx="1676400" cy="1676400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 211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0" name="Smiley Face 239"/>
          <p:cNvSpPr/>
          <p:nvPr/>
        </p:nvSpPr>
        <p:spPr>
          <a:xfrm>
            <a:off x="9494752" y="1759497"/>
            <a:ext cx="1004341" cy="1004341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Smiley Face 240"/>
          <p:cNvSpPr/>
          <p:nvPr/>
        </p:nvSpPr>
        <p:spPr>
          <a:xfrm>
            <a:off x="9494752" y="3206456"/>
            <a:ext cx="1004341" cy="1004341"/>
          </a:xfrm>
          <a:prstGeom prst="smileyFace">
            <a:avLst>
              <a:gd name="adj" fmla="val -46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miley Face 241"/>
          <p:cNvSpPr/>
          <p:nvPr/>
        </p:nvSpPr>
        <p:spPr>
          <a:xfrm>
            <a:off x="9494752" y="4773336"/>
            <a:ext cx="1004341" cy="1004341"/>
          </a:xfrm>
          <a:prstGeom prst="smileyFace">
            <a:avLst>
              <a:gd name="adj" fmla="val 13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TextBox 245"/>
          <p:cNvSpPr txBox="1"/>
          <p:nvPr/>
        </p:nvSpPr>
        <p:spPr>
          <a:xfrm>
            <a:off x="4077642" y="1659945"/>
            <a:ext cx="2771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Cache</a:t>
            </a:r>
          </a:p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Feature Evaluation</a:t>
            </a:r>
          </a:p>
        </p:txBody>
      </p:sp>
      <p:grpSp>
        <p:nvGrpSpPr>
          <p:cNvPr id="248" name="Group 247"/>
          <p:cNvGrpSpPr/>
          <p:nvPr/>
        </p:nvGrpSpPr>
        <p:grpSpPr>
          <a:xfrm>
            <a:off x="74829" y="2827049"/>
            <a:ext cx="2975381" cy="2322366"/>
            <a:chOff x="74829" y="2827049"/>
            <a:chExt cx="2975381" cy="2322366"/>
          </a:xfrm>
        </p:grpSpPr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000">
              <a:off x="74829" y="3475763"/>
              <a:ext cx="2975381" cy="1673652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1032240" y="2827049"/>
              <a:ext cx="904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mtClean="0">
                  <a:latin typeface="Gill Sans Light"/>
                  <a:cs typeface="Gill Sans Light"/>
                </a:rPr>
                <a:t>Input</a:t>
              </a:r>
              <a:endParaRPr lang="en-US" sz="2800" dirty="0" smtClean="0"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2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240" grpId="0" animBg="1"/>
      <p:bldP spid="241" grpId="0" animBg="1"/>
      <p:bldP spid="242" grpId="0" animBg="1"/>
      <p:bldP spid="2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0315" y="270756"/>
            <a:ext cx="10972800" cy="1143000"/>
          </a:xfrm>
        </p:spPr>
        <p:txBody>
          <a:bodyPr/>
          <a:lstStyle/>
          <a:p>
            <a:r>
              <a:rPr lang="en-US" dirty="0" smtClean="0"/>
              <a:t>Contemporary Learning Systems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75" y="1686136"/>
            <a:ext cx="2032000" cy="736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64234" y="2663171"/>
            <a:ext cx="1773431" cy="1425302"/>
            <a:chOff x="2667438" y="3571365"/>
            <a:chExt cx="2311838" cy="18580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438" y="3571365"/>
              <a:ext cx="2311838" cy="148358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79135" y="4715729"/>
              <a:ext cx="1292437" cy="713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latin typeface="Gill Sans Light" charset="0"/>
                  <a:ea typeface="Gill Sans Light" charset="0"/>
                  <a:cs typeface="Gill Sans Light" charset="0"/>
                </a:rPr>
                <a:t>MLlib</a:t>
              </a:r>
              <a:endParaRPr lang="en-US" sz="3600" dirty="0" smtClean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45559" y="1485898"/>
            <a:ext cx="2913611" cy="1453043"/>
            <a:chOff x="5142568" y="1782082"/>
            <a:chExt cx="2913611" cy="14530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03490" y="2650350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596" y="5117431"/>
            <a:ext cx="1693399" cy="16933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2" y="5779859"/>
            <a:ext cx="2540000" cy="584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263" y="2970645"/>
            <a:ext cx="1983568" cy="849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443" y="1412342"/>
            <a:ext cx="2233978" cy="149594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6473" y="4937872"/>
            <a:ext cx="2100546" cy="769441"/>
            <a:chOff x="1370563" y="5444488"/>
            <a:chExt cx="2100546" cy="76944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0563" y="5448585"/>
              <a:ext cx="762000" cy="762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53733" y="5444488"/>
              <a:ext cx="14173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2965A8"/>
                  </a:solidFill>
                  <a:latin typeface="HelveticaNeue-Medium" charset="0"/>
                </a:rPr>
                <a:t>MLC</a:t>
              </a:r>
              <a:endParaRPr lang="en-US" sz="4400" dirty="0" smtClean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53" y="2674875"/>
            <a:ext cx="2514600" cy="1320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8489" y="5356347"/>
            <a:ext cx="4807859" cy="113392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338193" y="4206413"/>
            <a:ext cx="1636987" cy="1045413"/>
            <a:chOff x="9521366" y="3497171"/>
            <a:chExt cx="1636987" cy="104541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1" y="3497171"/>
              <a:ext cx="1434662" cy="104541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521366" y="3694448"/>
              <a:ext cx="16369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Gill Sans" charset="0"/>
                  <a:ea typeface="Gill Sans" charset="0"/>
                  <a:cs typeface="Gill Sans" charset="0"/>
                </a:rPr>
                <a:t>LIBSVM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09038" y="3894421"/>
            <a:ext cx="1711628" cy="1180396"/>
            <a:chOff x="8558827" y="2824768"/>
            <a:chExt cx="1711628" cy="118039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smtClean="0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70" b="12374"/>
          <a:stretch/>
        </p:blipFill>
        <p:spPr>
          <a:xfrm>
            <a:off x="5283657" y="4194927"/>
            <a:ext cx="1213390" cy="96169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756607" y="3433670"/>
            <a:ext cx="1096775" cy="1373762"/>
            <a:chOff x="7750252" y="3625665"/>
            <a:chExt cx="1096775" cy="137376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77885" y="3625665"/>
              <a:ext cx="925616" cy="9256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750252" y="4537762"/>
              <a:ext cx="10967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Museo Sans 100" charset="0"/>
                  <a:ea typeface="Museo Sans 100" charset="0"/>
                  <a:cs typeface="Museo Sans 100" charset="0"/>
                </a:rPr>
                <a:t>Oryx 2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2231" y="4028306"/>
            <a:ext cx="2248086" cy="63083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092117" y="3038183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Museo Sans 100" charset="0"/>
                <a:ea typeface="Museo Sans 100" charset="0"/>
                <a:cs typeface="Museo Sans 100" charset="0"/>
              </a:rPr>
              <a:t>BIDMach</a:t>
            </a:r>
            <a:endParaRPr lang="en-US" sz="3200" dirty="0" smtClean="0">
              <a:latin typeface="Museo Sans 100" charset="0"/>
              <a:ea typeface="Museo Sans 100" charset="0"/>
              <a:cs typeface="Museo Sans 100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199" y="1454539"/>
            <a:ext cx="1464692" cy="11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63" y="365125"/>
            <a:ext cx="11081084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Evaluating the Model</a:t>
            </a:r>
            <a:endParaRPr lang="en-US" sz="6000" dirty="0"/>
          </a:p>
        </p:txBody>
      </p:sp>
      <p:sp>
        <p:nvSpPr>
          <p:cNvPr id="59" name="Rectangle 58"/>
          <p:cNvSpPr/>
          <p:nvPr/>
        </p:nvSpPr>
        <p:spPr>
          <a:xfrm rot="10800000">
            <a:off x="6934200" y="1690687"/>
            <a:ext cx="2971800" cy="4670089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895601" y="1695700"/>
            <a:ext cx="4043065" cy="4670089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6922374" y="1690687"/>
            <a:ext cx="697627" cy="4675103"/>
            <a:chOff x="5398373" y="2590800"/>
            <a:chExt cx="697627" cy="3962400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5410200" y="2590800"/>
              <a:ext cx="0" cy="3957388"/>
            </a:xfrm>
            <a:prstGeom prst="line">
              <a:avLst/>
            </a:prstGeom>
            <a:ln>
              <a:headEnd type="none" w="med" len="med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5398373" y="6091535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/>
                  <a:cs typeface="Gill Sans Light"/>
                </a:rPr>
                <a:t>Split</a:t>
              </a: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6631557" y="3917257"/>
            <a:ext cx="2338980" cy="2421391"/>
            <a:chOff x="6631557" y="3917257"/>
            <a:chExt cx="2338980" cy="2421391"/>
          </a:xfrm>
        </p:grpSpPr>
        <p:grpSp>
          <p:nvGrpSpPr>
            <p:cNvPr id="143" name="Group 142"/>
            <p:cNvGrpSpPr/>
            <p:nvPr/>
          </p:nvGrpSpPr>
          <p:grpSpPr>
            <a:xfrm>
              <a:off x="7314994" y="4826657"/>
              <a:ext cx="1655543" cy="1511991"/>
              <a:chOff x="6985385" y="3899168"/>
              <a:chExt cx="2272121" cy="2075106"/>
            </a:xfrm>
          </p:grpSpPr>
          <p:cxnSp>
            <p:nvCxnSpPr>
              <p:cNvPr id="144" name="Straight Arrow Connector 143"/>
              <p:cNvCxnSpPr/>
              <p:nvPr/>
            </p:nvCxnSpPr>
            <p:spPr>
              <a:xfrm flipV="1">
                <a:off x="7848601" y="4379577"/>
                <a:ext cx="812089" cy="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oup 144"/>
              <p:cNvGrpSpPr/>
              <p:nvPr/>
            </p:nvGrpSpPr>
            <p:grpSpPr>
              <a:xfrm>
                <a:off x="6985385" y="4150588"/>
                <a:ext cx="845660" cy="468005"/>
                <a:chOff x="2362200" y="3562350"/>
                <a:chExt cx="2209800" cy="1231900"/>
              </a:xfrm>
            </p:grpSpPr>
            <p:cxnSp>
              <p:nvCxnSpPr>
                <p:cNvPr id="151" name="Straight Arrow Connector 150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7269103" y="3899168"/>
                <a:ext cx="932276" cy="932276"/>
                <a:chOff x="3733800" y="3505200"/>
                <a:chExt cx="1676400" cy="1676400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9957" y="4636011"/>
                <a:ext cx="877549" cy="1338263"/>
              </a:xfrm>
              <a:prstGeom prst="rect">
                <a:avLst/>
              </a:prstGeom>
            </p:spPr>
          </p:pic>
          <p:cxnSp>
            <p:nvCxnSpPr>
              <p:cNvPr id="148" name="Elbow Connector 147"/>
              <p:cNvCxnSpPr/>
              <p:nvPr/>
            </p:nvCxnSpPr>
            <p:spPr>
              <a:xfrm rot="10800000">
                <a:off x="7748365" y="4835733"/>
                <a:ext cx="631593" cy="46941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Connector 163"/>
            <p:cNvCxnSpPr/>
            <p:nvPr/>
          </p:nvCxnSpPr>
          <p:spPr>
            <a:xfrm>
              <a:off x="6631557" y="3917257"/>
              <a:ext cx="634115" cy="1080929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6654924" y="4148416"/>
              <a:ext cx="610748" cy="1028283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6663174" y="4400939"/>
              <a:ext cx="613646" cy="939695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6654924" y="3294990"/>
            <a:ext cx="2341135" cy="1511991"/>
            <a:chOff x="6654924" y="3294990"/>
            <a:chExt cx="2341135" cy="1511991"/>
          </a:xfrm>
        </p:grpSpPr>
        <p:grpSp>
          <p:nvGrpSpPr>
            <p:cNvPr id="132" name="Group 131"/>
            <p:cNvGrpSpPr/>
            <p:nvPr/>
          </p:nvGrpSpPr>
          <p:grpSpPr>
            <a:xfrm>
              <a:off x="7340516" y="3294990"/>
              <a:ext cx="1655543" cy="1511991"/>
              <a:chOff x="6985385" y="3899168"/>
              <a:chExt cx="2272121" cy="2075106"/>
            </a:xfrm>
          </p:grpSpPr>
          <p:cxnSp>
            <p:nvCxnSpPr>
              <p:cNvPr id="133" name="Straight Arrow Connector 132"/>
              <p:cNvCxnSpPr/>
              <p:nvPr/>
            </p:nvCxnSpPr>
            <p:spPr>
              <a:xfrm flipV="1">
                <a:off x="7848601" y="4379577"/>
                <a:ext cx="812089" cy="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/>
              <p:cNvGrpSpPr/>
              <p:nvPr/>
            </p:nvGrpSpPr>
            <p:grpSpPr>
              <a:xfrm>
                <a:off x="6985385" y="4150588"/>
                <a:ext cx="845660" cy="468005"/>
                <a:chOff x="2362200" y="3562350"/>
                <a:chExt cx="2209800" cy="1231900"/>
              </a:xfrm>
            </p:grpSpPr>
            <p:cxnSp>
              <p:nvCxnSpPr>
                <p:cNvPr id="140" name="Straight Arrow Connector 139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Group 134"/>
              <p:cNvGrpSpPr/>
              <p:nvPr/>
            </p:nvGrpSpPr>
            <p:grpSpPr>
              <a:xfrm>
                <a:off x="7269103" y="3899168"/>
                <a:ext cx="932276" cy="932276"/>
                <a:chOff x="3733800" y="3505200"/>
                <a:chExt cx="1676400" cy="1676400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9957" y="4636011"/>
                <a:ext cx="877549" cy="1338263"/>
              </a:xfrm>
              <a:prstGeom prst="rect">
                <a:avLst/>
              </a:prstGeom>
            </p:spPr>
          </p:pic>
          <p:cxnSp>
            <p:nvCxnSpPr>
              <p:cNvPr id="137" name="Elbow Connector 136"/>
              <p:cNvCxnSpPr/>
              <p:nvPr/>
            </p:nvCxnSpPr>
            <p:spPr>
              <a:xfrm rot="10800000">
                <a:off x="7748365" y="4835733"/>
                <a:ext cx="631593" cy="46941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Connector 160"/>
            <p:cNvCxnSpPr/>
            <p:nvPr/>
          </p:nvCxnSpPr>
          <p:spPr>
            <a:xfrm flipV="1">
              <a:off x="6654925" y="3478183"/>
              <a:ext cx="639741" cy="439074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6654924" y="3664734"/>
              <a:ext cx="630948" cy="483682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6663173" y="3831879"/>
              <a:ext cx="621897" cy="56404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/>
        </p:nvGrpSpPr>
        <p:grpSpPr>
          <a:xfrm>
            <a:off x="6648236" y="1905628"/>
            <a:ext cx="2361658" cy="2490297"/>
            <a:chOff x="6648236" y="1905628"/>
            <a:chExt cx="2361658" cy="2490297"/>
          </a:xfrm>
        </p:grpSpPr>
        <p:grpSp>
          <p:nvGrpSpPr>
            <p:cNvPr id="120" name="Group 119"/>
            <p:cNvGrpSpPr/>
            <p:nvPr/>
          </p:nvGrpSpPr>
          <p:grpSpPr>
            <a:xfrm>
              <a:off x="7354351" y="1905628"/>
              <a:ext cx="1655543" cy="1511991"/>
              <a:chOff x="6985385" y="3899168"/>
              <a:chExt cx="2272121" cy="2075106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 flipV="1">
                <a:off x="7848601" y="4379577"/>
                <a:ext cx="812089" cy="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6985385" y="4150588"/>
                <a:ext cx="845660" cy="468005"/>
                <a:chOff x="2362200" y="3562350"/>
                <a:chExt cx="2209800" cy="1231900"/>
              </a:xfrm>
            </p:grpSpPr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362200" y="417830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>
                <a:xfrm>
                  <a:off x="2362200" y="4178300"/>
                  <a:ext cx="2209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>
                  <a:off x="2362200" y="3562350"/>
                  <a:ext cx="2209800" cy="6159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/>
              <p:cNvGrpSpPr/>
              <p:nvPr/>
            </p:nvGrpSpPr>
            <p:grpSpPr>
              <a:xfrm>
                <a:off x="7269103" y="3899168"/>
                <a:ext cx="932276" cy="932276"/>
                <a:chOff x="3733800" y="3505200"/>
                <a:chExt cx="1676400" cy="1676400"/>
              </a:xfrm>
            </p:grpSpPr>
            <p:sp>
              <p:nvSpPr>
                <p:cNvPr id="79" name="Oval 78"/>
                <p:cNvSpPr/>
                <p:nvPr/>
              </p:nvSpPr>
              <p:spPr>
                <a:xfrm>
                  <a:off x="3733800" y="3505200"/>
                  <a:ext cx="1676400" cy="1676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  <a:headEnd type="none" w="med" len="me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>
                  <a:off x="4076700" y="3903134"/>
                  <a:ext cx="990600" cy="880533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658518" y="1171222"/>
                        <a:pt x="653815" y="14111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9957" y="4636011"/>
                <a:ext cx="877549" cy="1338263"/>
              </a:xfrm>
              <a:prstGeom prst="rect">
                <a:avLst/>
              </a:prstGeom>
            </p:spPr>
          </p:pic>
          <p:cxnSp>
            <p:nvCxnSpPr>
              <p:cNvPr id="117" name="Elbow Connector 116"/>
              <p:cNvCxnSpPr/>
              <p:nvPr/>
            </p:nvCxnSpPr>
            <p:spPr>
              <a:xfrm rot="10800000">
                <a:off x="7748365" y="4835733"/>
                <a:ext cx="631593" cy="46941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Connector 157"/>
            <p:cNvCxnSpPr/>
            <p:nvPr/>
          </p:nvCxnSpPr>
          <p:spPr>
            <a:xfrm flipV="1">
              <a:off x="6648236" y="2088821"/>
              <a:ext cx="666758" cy="182843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6654925" y="2281082"/>
              <a:ext cx="670511" cy="1867334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6662371" y="2483579"/>
              <a:ext cx="669754" cy="1912346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oup 238"/>
          <p:cNvGrpSpPr/>
          <p:nvPr/>
        </p:nvGrpSpPr>
        <p:grpSpPr>
          <a:xfrm>
            <a:off x="3016859" y="2389108"/>
            <a:ext cx="3581400" cy="3476978"/>
            <a:chOff x="1923627" y="4056519"/>
            <a:chExt cx="3581400" cy="3476978"/>
          </a:xfrm>
        </p:grpSpPr>
        <p:grpSp>
          <p:nvGrpSpPr>
            <p:cNvPr id="192" name="Group 191"/>
            <p:cNvGrpSpPr/>
            <p:nvPr/>
          </p:nvGrpSpPr>
          <p:grpSpPr>
            <a:xfrm>
              <a:off x="4479525" y="5580519"/>
              <a:ext cx="1025502" cy="457200"/>
              <a:chOff x="4925568" y="4343400"/>
              <a:chExt cx="1475232" cy="457200"/>
            </a:xfrm>
          </p:grpSpPr>
          <p:cxnSp>
            <p:nvCxnSpPr>
              <p:cNvPr id="236" name="Straight Arrow Connector 235"/>
              <p:cNvCxnSpPr/>
              <p:nvPr/>
            </p:nvCxnSpPr>
            <p:spPr>
              <a:xfrm>
                <a:off x="4925568" y="4572000"/>
                <a:ext cx="147523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 flipV="1">
                <a:off x="4925568" y="4343400"/>
                <a:ext cx="1475232" cy="2075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>
                <a:off x="4925568" y="4572001"/>
                <a:ext cx="1475232" cy="228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Group 193"/>
            <p:cNvGrpSpPr/>
            <p:nvPr/>
          </p:nvGrpSpPr>
          <p:grpSpPr>
            <a:xfrm>
              <a:off x="3168689" y="4319311"/>
              <a:ext cx="1310836" cy="2937608"/>
              <a:chOff x="2362200" y="2946400"/>
              <a:chExt cx="2209800" cy="2463800"/>
            </a:xfrm>
          </p:grpSpPr>
          <p:cxnSp>
            <p:nvCxnSpPr>
              <p:cNvPr id="231" name="Straight Arrow Connector 230"/>
              <p:cNvCxnSpPr/>
              <p:nvPr/>
            </p:nvCxnSpPr>
            <p:spPr>
              <a:xfrm flipV="1">
                <a:off x="2362200" y="417830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/>
              <p:cNvCxnSpPr/>
              <p:nvPr/>
            </p:nvCxnSpPr>
            <p:spPr>
              <a:xfrm flipV="1">
                <a:off x="2362200" y="41783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>
                <a:off x="2362200" y="4178300"/>
                <a:ext cx="2209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>
                <a:off x="2362200" y="3562350"/>
                <a:ext cx="2209800" cy="6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362200" y="2946400"/>
                <a:ext cx="2209800" cy="1231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5" name="Straight Arrow Connector 194"/>
            <p:cNvCxnSpPr/>
            <p:nvPr/>
          </p:nvCxnSpPr>
          <p:spPr>
            <a:xfrm>
              <a:off x="1923627" y="4326561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 195"/>
            <p:cNvGrpSpPr/>
            <p:nvPr/>
          </p:nvGrpSpPr>
          <p:grpSpPr>
            <a:xfrm>
              <a:off x="2310397" y="4056519"/>
              <a:ext cx="543746" cy="543746"/>
              <a:chOff x="3733800" y="3505200"/>
              <a:chExt cx="1676400" cy="1676400"/>
            </a:xfrm>
          </p:grpSpPr>
          <p:sp>
            <p:nvSpPr>
              <p:cNvPr id="229" name="Oval 228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 229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Arrow Connector 196"/>
            <p:cNvCxnSpPr/>
            <p:nvPr/>
          </p:nvCxnSpPr>
          <p:spPr>
            <a:xfrm>
              <a:off x="1923627" y="5049993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/>
            <p:cNvGrpSpPr/>
            <p:nvPr/>
          </p:nvGrpSpPr>
          <p:grpSpPr>
            <a:xfrm>
              <a:off x="2310397" y="4779951"/>
              <a:ext cx="543746" cy="543746"/>
              <a:chOff x="3733800" y="3505200"/>
              <a:chExt cx="1676400" cy="1676400"/>
            </a:xfrm>
          </p:grpSpPr>
          <p:sp>
            <p:nvSpPr>
              <p:cNvPr id="227" name="Oval 226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 227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9" name="Straight Arrow Connector 198"/>
            <p:cNvCxnSpPr/>
            <p:nvPr/>
          </p:nvCxnSpPr>
          <p:spPr>
            <a:xfrm>
              <a:off x="1923627" y="5788472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2310397" y="5518430"/>
              <a:ext cx="543746" cy="543746"/>
              <a:chOff x="3733800" y="3505200"/>
              <a:chExt cx="1676400" cy="1676400"/>
            </a:xfrm>
          </p:grpSpPr>
          <p:sp>
            <p:nvSpPr>
              <p:cNvPr id="225" name="Oval 224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1" name="Straight Arrow Connector 200"/>
            <p:cNvCxnSpPr/>
            <p:nvPr/>
          </p:nvCxnSpPr>
          <p:spPr>
            <a:xfrm>
              <a:off x="1923627" y="6526015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2" name="Group 201"/>
            <p:cNvGrpSpPr/>
            <p:nvPr/>
          </p:nvGrpSpPr>
          <p:grpSpPr>
            <a:xfrm>
              <a:off x="2310397" y="6255973"/>
              <a:ext cx="543746" cy="543746"/>
              <a:chOff x="3733800" y="3505200"/>
              <a:chExt cx="1676400" cy="1676400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 223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2854143" y="4326561"/>
              <a:ext cx="288684" cy="2935062"/>
              <a:chOff x="3140316" y="3089442"/>
              <a:chExt cx="432884" cy="2935062"/>
            </a:xfrm>
          </p:grpSpPr>
          <p:cxnSp>
            <p:nvCxnSpPr>
              <p:cNvPr id="218" name="Straight Arrow Connector 217"/>
              <p:cNvCxnSpPr/>
              <p:nvPr/>
            </p:nvCxnSpPr>
            <p:spPr>
              <a:xfrm flipV="1">
                <a:off x="3140316" y="3089442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flipV="1">
                <a:off x="3140316" y="38128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flipV="1">
                <a:off x="3140316" y="4551353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 flipV="1">
                <a:off x="3140316" y="5288896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 flipV="1">
                <a:off x="3140316" y="6022674"/>
                <a:ext cx="432884" cy="1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4" name="Straight Arrow Connector 203"/>
            <p:cNvCxnSpPr/>
            <p:nvPr/>
          </p:nvCxnSpPr>
          <p:spPr>
            <a:xfrm>
              <a:off x="1923627" y="7259793"/>
              <a:ext cx="658643" cy="183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/>
            <p:cNvGrpSpPr/>
            <p:nvPr/>
          </p:nvGrpSpPr>
          <p:grpSpPr>
            <a:xfrm>
              <a:off x="2310397" y="6989751"/>
              <a:ext cx="543746" cy="543746"/>
              <a:chOff x="3733800" y="3505200"/>
              <a:chExt cx="1676400" cy="1676400"/>
            </a:xfrm>
          </p:grpSpPr>
          <p:sp>
            <p:nvSpPr>
              <p:cNvPr id="216" name="Oval 215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3600027" y="5057804"/>
              <a:ext cx="1488831" cy="1488831"/>
              <a:chOff x="3733800" y="3505200"/>
              <a:chExt cx="1676400" cy="1676400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3733800" y="3505200"/>
                <a:ext cx="1676400" cy="1676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headEnd type="none" w="med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 211"/>
              <p:cNvSpPr/>
              <p:nvPr/>
            </p:nvSpPr>
            <p:spPr>
              <a:xfrm>
                <a:off x="4076700" y="3903134"/>
                <a:ext cx="990600" cy="880533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0" name="Smiley Face 239"/>
          <p:cNvSpPr/>
          <p:nvPr/>
        </p:nvSpPr>
        <p:spPr>
          <a:xfrm>
            <a:off x="9494752" y="1759497"/>
            <a:ext cx="1004341" cy="1004341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Smiley Face 240"/>
          <p:cNvSpPr/>
          <p:nvPr/>
        </p:nvSpPr>
        <p:spPr>
          <a:xfrm>
            <a:off x="9494752" y="3206456"/>
            <a:ext cx="1004341" cy="1004341"/>
          </a:xfrm>
          <a:prstGeom prst="smileyFace">
            <a:avLst>
              <a:gd name="adj" fmla="val -46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miley Face 241"/>
          <p:cNvSpPr/>
          <p:nvPr/>
        </p:nvSpPr>
        <p:spPr>
          <a:xfrm>
            <a:off x="9494752" y="4773336"/>
            <a:ext cx="1004341" cy="1004341"/>
          </a:xfrm>
          <a:prstGeom prst="smileyFace">
            <a:avLst>
              <a:gd name="adj" fmla="val 13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TextBox 245"/>
          <p:cNvSpPr txBox="1"/>
          <p:nvPr/>
        </p:nvSpPr>
        <p:spPr>
          <a:xfrm>
            <a:off x="4077642" y="1659945"/>
            <a:ext cx="2771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Cache</a:t>
            </a:r>
          </a:p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Feature Evaluation</a:t>
            </a:r>
          </a:p>
        </p:txBody>
      </p:sp>
      <p:grpSp>
        <p:nvGrpSpPr>
          <p:cNvPr id="248" name="Group 247"/>
          <p:cNvGrpSpPr/>
          <p:nvPr/>
        </p:nvGrpSpPr>
        <p:grpSpPr>
          <a:xfrm>
            <a:off x="74829" y="2827049"/>
            <a:ext cx="2975381" cy="2322366"/>
            <a:chOff x="74829" y="2827049"/>
            <a:chExt cx="2975381" cy="2322366"/>
          </a:xfrm>
        </p:grpSpPr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000">
              <a:off x="74829" y="3475763"/>
              <a:ext cx="2975381" cy="1673652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1032240" y="2827049"/>
              <a:ext cx="904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mtClean="0">
                  <a:latin typeface="Gill Sans Light"/>
                  <a:cs typeface="Gill Sans Light"/>
                </a:rPr>
                <a:t>Input</a:t>
              </a:r>
              <a:endParaRPr lang="en-US" sz="2800" dirty="0" smtClean="0">
                <a:latin typeface="Gill Sans Light"/>
                <a:cs typeface="Gill Sans Light"/>
              </a:endParaRP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103023" y="2586447"/>
            <a:ext cx="2805993" cy="3279640"/>
          </a:xfrm>
          <a:prstGeom prst="rect">
            <a:avLst/>
          </a:prstGeom>
          <a:solidFill>
            <a:srgbClr val="FFFFFF">
              <a:alpha val="92549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380661" y="1485165"/>
            <a:ext cx="1457599" cy="5081134"/>
          </a:xfrm>
          <a:prstGeom prst="rect">
            <a:avLst/>
          </a:prstGeom>
          <a:solidFill>
            <a:srgbClr val="FFFFFF">
              <a:alpha val="86667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53993" y="1997587"/>
            <a:ext cx="2709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Gill Sans Light"/>
                <a:cs typeface="Gill Sans Light"/>
              </a:rPr>
              <a:t>Feature Caching Across Users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-77111" y="5161623"/>
            <a:ext cx="283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Gill Sans Light"/>
                <a:cs typeface="Gill Sans Light"/>
              </a:rPr>
              <a:t>Anytime Feature Evaluation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-507235" y="3579605"/>
            <a:ext cx="3267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Gill Sans Light"/>
                <a:cs typeface="Gill Sans Light"/>
              </a:rPr>
              <a:t>Approximate</a:t>
            </a:r>
          </a:p>
          <a:p>
            <a:pPr algn="r"/>
            <a:r>
              <a:rPr lang="en-US" sz="2800" dirty="0" smtClean="0">
                <a:latin typeface="Gill Sans Light"/>
                <a:cs typeface="Gill Sans Light"/>
              </a:rPr>
              <a:t>Feature Hashing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3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Feature Caching</a:t>
            </a:r>
            <a:endParaRPr lang="en-US" sz="6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80927" y="4115590"/>
            <a:ext cx="10230146" cy="1877914"/>
            <a:chOff x="980927" y="4639734"/>
            <a:chExt cx="10230146" cy="1877914"/>
          </a:xfrm>
        </p:grpSpPr>
        <p:grpSp>
          <p:nvGrpSpPr>
            <p:cNvPr id="14" name="Group 13"/>
            <p:cNvGrpSpPr/>
            <p:nvPr/>
          </p:nvGrpSpPr>
          <p:grpSpPr>
            <a:xfrm>
              <a:off x="980927" y="4639734"/>
              <a:ext cx="10230146" cy="1016000"/>
              <a:chOff x="1290322" y="4758266"/>
              <a:chExt cx="10230146" cy="1016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290322" y="4758266"/>
                <a:ext cx="2142067" cy="1016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12342" y="4758266"/>
                <a:ext cx="2142067" cy="1016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334362" y="4758266"/>
                <a:ext cx="2142067" cy="1016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356382" y="4758266"/>
                <a:ext cx="2142067" cy="1016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378401" y="4758266"/>
                <a:ext cx="2142067" cy="10160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86664" y="5809762"/>
              <a:ext cx="39743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smtClean="0">
                  <a:latin typeface="Gill Sans Light" charset="0"/>
                  <a:ea typeface="Gill Sans Light" charset="0"/>
                  <a:cs typeface="Gill Sans Light" charset="0"/>
                </a:rPr>
                <a:t>Feature Hash Table</a:t>
              </a:r>
              <a:endParaRPr lang="en-US" sz="40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7697" y="3058482"/>
            <a:ext cx="2728744" cy="538894"/>
            <a:chOff x="2448820" y="3609668"/>
            <a:chExt cx="2728744" cy="5388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5864" y="3627862"/>
              <a:ext cx="901700" cy="5207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448820" y="3609668"/>
              <a:ext cx="18455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Hash input: </a:t>
              </a:r>
              <a:endParaRPr lang="en-US" sz="28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446" y="4312440"/>
            <a:ext cx="1683507" cy="62748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155914" y="3311076"/>
            <a:ext cx="3096168" cy="842771"/>
            <a:chOff x="5155914" y="4274462"/>
            <a:chExt cx="3096168" cy="842771"/>
          </a:xfrm>
        </p:grpSpPr>
        <p:sp>
          <p:nvSpPr>
            <p:cNvPr id="26" name="TextBox 25"/>
            <p:cNvSpPr txBox="1"/>
            <p:nvPr/>
          </p:nvSpPr>
          <p:spPr>
            <a:xfrm rot="720240">
              <a:off x="5155914" y="4274462"/>
              <a:ext cx="3096168" cy="84277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3013"/>
                </a:avLst>
              </a:prstTxWarp>
              <a:spAutoFit/>
            </a:bodyPr>
            <a:lstStyle/>
            <a:p>
              <a:pPr algn="r"/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Store result in table</a:t>
              </a:r>
              <a:endParaRPr lang="en-US" sz="28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cxnSp>
          <p:nvCxnSpPr>
            <p:cNvPr id="22" name="Curved Connector 21"/>
            <p:cNvCxnSpPr>
              <a:endCxn id="12" idx="0"/>
            </p:cNvCxnSpPr>
            <p:nvPr/>
          </p:nvCxnSpPr>
          <p:spPr>
            <a:xfrm>
              <a:off x="5179001" y="4283478"/>
              <a:ext cx="2939020" cy="795498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350534" y="2301197"/>
            <a:ext cx="4312655" cy="627489"/>
            <a:chOff x="1387604" y="3931882"/>
            <a:chExt cx="4312655" cy="627489"/>
          </a:xfrm>
        </p:grpSpPr>
        <p:sp>
          <p:nvSpPr>
            <p:cNvPr id="28" name="TextBox 27"/>
            <p:cNvSpPr txBox="1"/>
            <p:nvPr/>
          </p:nvSpPr>
          <p:spPr>
            <a:xfrm>
              <a:off x="1387604" y="3974493"/>
              <a:ext cx="2686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Gill Sans Light" charset="0"/>
                  <a:ea typeface="Gill Sans Light" charset="0"/>
                  <a:cs typeface="Gill Sans Light" charset="0"/>
                </a:rPr>
                <a:t>Compute feature:</a:t>
              </a:r>
              <a:endParaRPr lang="en-US" sz="28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6752" y="3931882"/>
              <a:ext cx="1683507" cy="627489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296225" y="1629134"/>
            <a:ext cx="2030324" cy="523220"/>
            <a:chOff x="2226295" y="1533827"/>
            <a:chExt cx="2030324" cy="523220"/>
          </a:xfrm>
        </p:grpSpPr>
        <p:sp>
          <p:nvSpPr>
            <p:cNvPr id="32" name="TextBox 31"/>
            <p:cNvSpPr txBox="1"/>
            <p:nvPr/>
          </p:nvSpPr>
          <p:spPr>
            <a:xfrm>
              <a:off x="2226295" y="1533827"/>
              <a:ext cx="17636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Gill Sans Light" charset="0"/>
                  <a:ea typeface="Gill Sans Light" charset="0"/>
                  <a:cs typeface="Gill Sans Light" charset="0"/>
                </a:rPr>
                <a:t>New input:</a:t>
              </a:r>
              <a:endParaRPr lang="en-US" sz="28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919" y="1687391"/>
              <a:ext cx="2667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LSH Cache Coarsening </a:t>
            </a:r>
            <a:endParaRPr lang="en-US" sz="66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676013" y="2775332"/>
            <a:ext cx="3489982" cy="537700"/>
            <a:chOff x="1703308" y="3609668"/>
            <a:chExt cx="3489982" cy="537700"/>
          </a:xfrm>
        </p:grpSpPr>
        <p:sp>
          <p:nvSpPr>
            <p:cNvPr id="20" name="TextBox 19"/>
            <p:cNvSpPr txBox="1"/>
            <p:nvPr/>
          </p:nvSpPr>
          <p:spPr>
            <a:xfrm>
              <a:off x="1703308" y="3609668"/>
              <a:ext cx="2547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Gill Sans Light" charset="0"/>
                  <a:ea typeface="Gill Sans Light" charset="0"/>
                  <a:cs typeface="Gill Sans Light" charset="0"/>
                </a:rPr>
                <a:t>Hash new input</a:t>
              </a:r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: </a:t>
              </a:r>
              <a:endParaRPr lang="en-US" sz="28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6990" y="3626668"/>
              <a:ext cx="876300" cy="5207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110059" y="3061654"/>
            <a:ext cx="3105118" cy="1053936"/>
            <a:chOff x="5137354" y="3895990"/>
            <a:chExt cx="3105118" cy="1053936"/>
          </a:xfrm>
        </p:grpSpPr>
        <p:cxnSp>
          <p:nvCxnSpPr>
            <p:cNvPr id="23" name="Curved Connector 22"/>
            <p:cNvCxnSpPr>
              <a:endCxn id="45" idx="0"/>
            </p:cNvCxnSpPr>
            <p:nvPr/>
          </p:nvCxnSpPr>
          <p:spPr>
            <a:xfrm>
              <a:off x="5302036" y="3895990"/>
              <a:ext cx="2843280" cy="1053936"/>
            </a:xfrm>
            <a:prstGeom prst="curvedConnector2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933978">
              <a:off x="5137354" y="3944707"/>
              <a:ext cx="3105118" cy="76575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732395"/>
                </a:avLst>
              </a:prstTxWarp>
              <a:spAutoFit/>
            </a:bodyPr>
            <a:lstStyle/>
            <a:p>
              <a:pPr algn="r"/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False cache collision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139002" y="2452166"/>
            <a:ext cx="340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Use Wrong Value!</a:t>
            </a:r>
            <a:endParaRPr 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14945" y="3061654"/>
            <a:ext cx="3017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 </a:t>
            </a:r>
            <a:r>
              <a:rPr lang="en-US" sz="3600" dirty="0" smtClean="0">
                <a:latin typeface="Gill Sans Light" charset="0"/>
                <a:ea typeface="Gill Sans Light" charset="0"/>
                <a:cs typeface="Gill Sans Light" charset="0"/>
              </a:rPr>
              <a:t>LSH hash fn.</a:t>
            </a:r>
            <a:endParaRPr lang="en-US" sz="36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65650" y="2210794"/>
            <a:ext cx="2979990" cy="523220"/>
            <a:chOff x="1692945" y="3045130"/>
            <a:chExt cx="2979990" cy="523220"/>
          </a:xfrm>
        </p:grpSpPr>
        <p:sp>
          <p:nvSpPr>
            <p:cNvPr id="34" name="TextBox 33"/>
            <p:cNvSpPr txBox="1"/>
            <p:nvPr/>
          </p:nvSpPr>
          <p:spPr>
            <a:xfrm>
              <a:off x="1692945" y="3045130"/>
              <a:ext cx="1798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New input </a:t>
              </a:r>
              <a:endParaRPr lang="en-US" sz="28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1835" y="3082489"/>
              <a:ext cx="1181100" cy="4826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980927" y="4115590"/>
            <a:ext cx="10230146" cy="1877914"/>
            <a:chOff x="980927" y="4115590"/>
            <a:chExt cx="10230146" cy="1877914"/>
          </a:xfrm>
        </p:grpSpPr>
        <p:grpSp>
          <p:nvGrpSpPr>
            <p:cNvPr id="39" name="Group 38"/>
            <p:cNvGrpSpPr/>
            <p:nvPr/>
          </p:nvGrpSpPr>
          <p:grpSpPr>
            <a:xfrm>
              <a:off x="980927" y="4115590"/>
              <a:ext cx="10230146" cy="1877914"/>
              <a:chOff x="980927" y="4639734"/>
              <a:chExt cx="10230146" cy="1877914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980927" y="4639734"/>
                <a:ext cx="10230146" cy="1016000"/>
                <a:chOff x="1290322" y="4758266"/>
                <a:chExt cx="10230146" cy="101600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129032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331234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533436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735638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9378401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886664" y="5809762"/>
                <a:ext cx="39743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smtClean="0">
                    <a:latin typeface="Gill Sans Light" charset="0"/>
                    <a:ea typeface="Gill Sans Light" charset="0"/>
                    <a:cs typeface="Gill Sans Light" charset="0"/>
                  </a:rPr>
                  <a:t>Feature Hash Table</a:t>
                </a:r>
                <a:endParaRPr lang="en-US" sz="4000" dirty="0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3446" y="4312440"/>
              <a:ext cx="1683507" cy="627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0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LSH Cache Coarsening </a:t>
            </a:r>
            <a:endParaRPr lang="en-US" sz="6600" dirty="0"/>
          </a:p>
        </p:txBody>
      </p:sp>
      <p:grpSp>
        <p:nvGrpSpPr>
          <p:cNvPr id="3" name="Group 2"/>
          <p:cNvGrpSpPr/>
          <p:nvPr/>
        </p:nvGrpSpPr>
        <p:grpSpPr>
          <a:xfrm>
            <a:off x="980927" y="3286502"/>
            <a:ext cx="10897668" cy="3349677"/>
            <a:chOff x="980927" y="3286502"/>
            <a:chExt cx="10897668" cy="3349677"/>
          </a:xfrm>
        </p:grpSpPr>
        <p:grpSp>
          <p:nvGrpSpPr>
            <p:cNvPr id="10" name="Group 9"/>
            <p:cNvGrpSpPr/>
            <p:nvPr/>
          </p:nvGrpSpPr>
          <p:grpSpPr>
            <a:xfrm>
              <a:off x="980927" y="4758265"/>
              <a:ext cx="10230146" cy="1877914"/>
              <a:chOff x="980927" y="4639734"/>
              <a:chExt cx="10230146" cy="187791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0927" y="4639734"/>
                <a:ext cx="10230146" cy="1016000"/>
                <a:chOff x="1290322" y="4758266"/>
                <a:chExt cx="10230146" cy="101600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129032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331234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33436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56382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9378401" y="4758266"/>
                  <a:ext cx="2142067" cy="1016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3886664" y="5809762"/>
                <a:ext cx="39743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smtClean="0">
                    <a:latin typeface="Gill Sans Light" charset="0"/>
                    <a:ea typeface="Gill Sans Light" charset="0"/>
                    <a:cs typeface="Gill Sans Light" charset="0"/>
                  </a:rPr>
                  <a:t>Feature Hash Table</a:t>
                </a:r>
                <a:endParaRPr lang="en-US" sz="4000" dirty="0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703308" y="3609668"/>
              <a:ext cx="2547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Gill Sans Light" charset="0"/>
                  <a:ea typeface="Gill Sans Light" charset="0"/>
                  <a:cs typeface="Gill Sans Light" charset="0"/>
                </a:rPr>
                <a:t>Hash new input</a:t>
              </a:r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: </a:t>
              </a:r>
              <a:endParaRPr lang="en-US" sz="28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3446" y="4955115"/>
              <a:ext cx="1683507" cy="627489"/>
            </a:xfrm>
            <a:prstGeom prst="rect">
              <a:avLst/>
            </a:prstGeom>
          </p:spPr>
        </p:pic>
        <p:cxnSp>
          <p:nvCxnSpPr>
            <p:cNvPr id="23" name="Curved Connector 22"/>
            <p:cNvCxnSpPr>
              <a:stCxn id="7" idx="3"/>
              <a:endCxn id="16" idx="0"/>
            </p:cNvCxnSpPr>
            <p:nvPr/>
          </p:nvCxnSpPr>
          <p:spPr>
            <a:xfrm>
              <a:off x="5193290" y="3887018"/>
              <a:ext cx="2924731" cy="871247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990" y="3626668"/>
              <a:ext cx="876300" cy="5207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626334">
              <a:off x="5068688" y="3862749"/>
              <a:ext cx="3100107" cy="76575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732395"/>
                </a:avLst>
              </a:prstTxWarp>
              <a:spAutoFit/>
            </a:bodyPr>
            <a:lstStyle/>
            <a:p>
              <a:pPr algn="r"/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False cache collision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66297" y="3286502"/>
              <a:ext cx="37122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Gill Sans Light" charset="0"/>
                  <a:ea typeface="Gill Sans Light" charset="0"/>
                  <a:cs typeface="Gill Sans Light" charset="0"/>
                </a:rPr>
                <a:t>Use Value Anyways!</a:t>
              </a:r>
              <a:endParaRPr lang="en-US" sz="3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42240" y="3895990"/>
              <a:ext cx="242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Gill Sans Light" charset="0"/>
                  <a:ea typeface="Gill Sans Light" charset="0"/>
                  <a:cs typeface="Gill Sans Light" charset="0"/>
                  <a:sym typeface="Wingdings"/>
                </a:rPr>
                <a:t> </a:t>
              </a:r>
              <a:r>
                <a:rPr lang="en-US" sz="3600" dirty="0" smtClean="0">
                  <a:latin typeface="Gill Sans Light" charset="0"/>
                  <a:ea typeface="Gill Sans Light" charset="0"/>
                  <a:cs typeface="Gill Sans Light" charset="0"/>
                </a:rPr>
                <a:t>Req. LSH</a:t>
              </a:r>
              <a:endParaRPr lang="en-US" sz="3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38667" y="2980267"/>
            <a:ext cx="12158133" cy="4030133"/>
          </a:xfrm>
          <a:prstGeom prst="rect">
            <a:avLst/>
          </a:prstGeom>
          <a:solidFill>
            <a:srgbClr val="FFFFFF">
              <a:alpha val="9058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18892" y="1806771"/>
            <a:ext cx="7593621" cy="1510328"/>
            <a:chOff x="737579" y="1860495"/>
            <a:chExt cx="7593621" cy="151032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" y="2710423"/>
              <a:ext cx="7226300" cy="6604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37579" y="1860495"/>
              <a:ext cx="4879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Gill Sans Light" charset="0"/>
                  <a:ea typeface="Gill Sans Light" charset="0"/>
                  <a:cs typeface="Gill Sans Light" charset="0"/>
                </a:rPr>
                <a:t>Locality-Sensitive Hashing:</a:t>
              </a:r>
              <a:endParaRPr lang="en-US" sz="3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8892" y="3795644"/>
            <a:ext cx="10616221" cy="1860206"/>
            <a:chOff x="737579" y="3755309"/>
            <a:chExt cx="10616221" cy="18602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" y="4955115"/>
              <a:ext cx="10248900" cy="6604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7579" y="3755309"/>
              <a:ext cx="48889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Gill Sans Light" charset="0"/>
                  <a:ea typeface="Gill Sans Light" charset="0"/>
                  <a:cs typeface="Gill Sans Light" charset="0"/>
                </a:rPr>
                <a:t>Locality-Sensitive Caching:</a:t>
              </a:r>
              <a:endParaRPr lang="en-US" sz="3600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96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Anytime Predictions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698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Compute features asynchronously: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i</a:t>
            </a:r>
            <a:r>
              <a:rPr lang="en-US" sz="3200" dirty="0" smtClean="0"/>
              <a:t>f a particular element does not arrive use estimator instead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600" i="1" dirty="0"/>
              <a:t>Always able to render a prediction </a:t>
            </a:r>
            <a:r>
              <a:rPr lang="en-US" sz="3600" i="1" dirty="0" smtClean="0"/>
              <a:t>by the latency deadline</a:t>
            </a:r>
            <a:endParaRPr lang="en-US" sz="3600" i="1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97" y="2834119"/>
            <a:ext cx="10359403" cy="5436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2722735"/>
            <a:ext cx="1890932" cy="6921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dirty="0" smtClean="0">
                <a:latin typeface="Times New Roman" charset="0"/>
                <a:ea typeface="Times New Roman" charset="0"/>
                <a:cs typeface="Times New Roman" charset="0"/>
              </a:rPr>
              <a:t>__</a:t>
            </a:r>
            <a:endParaRPr lang="en-US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5052" y="2722735"/>
            <a:ext cx="2666414" cy="6921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dirty="0" smtClean="0">
                <a:latin typeface="Times New Roman" charset="0"/>
                <a:ea typeface="Times New Roman" charset="0"/>
                <a:cs typeface="Times New Roman" charset="0"/>
              </a:rPr>
              <a:t>__</a:t>
            </a:r>
            <a:endParaRPr lang="en-US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87386" y="2722735"/>
            <a:ext cx="1843454" cy="6921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6000" smtClean="0">
                <a:latin typeface="Times New Roman" charset="0"/>
                <a:ea typeface="Times New Roman" charset="0"/>
                <a:cs typeface="Times New Roman" charset="0"/>
              </a:rPr>
              <a:t>__</a:t>
            </a:r>
            <a:endParaRPr lang="en-US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&quot;No&quot; Symbol 13"/>
          <p:cNvSpPr/>
          <p:nvPr/>
        </p:nvSpPr>
        <p:spPr>
          <a:xfrm>
            <a:off x="5849229" y="2622546"/>
            <a:ext cx="1069145" cy="1069145"/>
          </a:xfrm>
          <a:prstGeom prst="noSmoking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23" y="1462958"/>
            <a:ext cx="6332733" cy="433292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09314" y="1758453"/>
            <a:ext cx="528122" cy="3516886"/>
            <a:chOff x="8117057" y="1758460"/>
            <a:chExt cx="528122" cy="3516886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8117057" y="1758460"/>
              <a:ext cx="0" cy="351688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5400000">
              <a:off x="7206836" y="3367816"/>
              <a:ext cx="2353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rgbClr val="FF0000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No Coarsening</a:t>
              </a:r>
              <a:endParaRPr lang="en-US" sz="2800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10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Coarsening + Anytime Predictions</a:t>
            </a:r>
            <a:endParaRPr lang="en-US" sz="5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3873281" y="1758453"/>
            <a:ext cx="535412" cy="3516886"/>
            <a:chOff x="3781024" y="1758460"/>
            <a:chExt cx="535412" cy="3516886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316436" y="1758460"/>
              <a:ext cx="0" cy="351688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2641802" y="3367815"/>
              <a:ext cx="2801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rgbClr val="FF0000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Overly Coarsened</a:t>
              </a:r>
              <a:endParaRPr lang="en-US" sz="2800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48270" y="2056565"/>
            <a:ext cx="3063019" cy="1727636"/>
            <a:chOff x="5056013" y="2056572"/>
            <a:chExt cx="3063019" cy="172763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7678868" y="3010679"/>
              <a:ext cx="311581" cy="77352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056013" y="2056572"/>
              <a:ext cx="306301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More Features</a:t>
              </a:r>
            </a:p>
            <a:p>
              <a:pPr algn="r"/>
              <a:r>
                <a:rPr lang="en-US" sz="2800" dirty="0" smtClean="0">
                  <a:latin typeface="Gill Sans Light" charset="0"/>
                  <a:ea typeface="Gill Sans Light" charset="0"/>
                  <a:cs typeface="Gill Sans Light" charset="0"/>
                </a:rPr>
                <a:t>Approx. Expectation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 rot="5400000">
            <a:off x="1976382" y="3761684"/>
            <a:ext cx="1519271" cy="87219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Better</a:t>
            </a:r>
            <a:endParaRPr lang="en-US" sz="3200" dirty="0">
              <a:solidFill>
                <a:schemeClr val="tx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64935" y="3438147"/>
            <a:ext cx="1826302" cy="1592103"/>
            <a:chOff x="5671154" y="3438154"/>
            <a:chExt cx="1826302" cy="1592103"/>
          </a:xfrm>
        </p:grpSpPr>
        <p:sp>
          <p:nvSpPr>
            <p:cNvPr id="20" name="Rectangle 19"/>
            <p:cNvSpPr/>
            <p:nvPr/>
          </p:nvSpPr>
          <p:spPr>
            <a:xfrm>
              <a:off x="5711483" y="3784208"/>
              <a:ext cx="1785973" cy="1246049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1154" y="3438154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6">
                      <a:lumMod val="75000"/>
                    </a:schemeClr>
                  </a:solidFill>
                  <a:latin typeface="Gill Sans Light" charset="0"/>
                  <a:ea typeface="Gill Sans Light" charset="0"/>
                  <a:cs typeface="Gill Sans Light" charset="0"/>
                </a:rPr>
                <a:t>Best</a:t>
              </a:r>
              <a:endPara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sp>
        <p:nvSpPr>
          <p:cNvPr id="28" name="Left Arrow 27"/>
          <p:cNvSpPr/>
          <p:nvPr/>
        </p:nvSpPr>
        <p:spPr>
          <a:xfrm>
            <a:off x="4396501" y="1303273"/>
            <a:ext cx="3807913" cy="79011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Gill Sans Light" charset="0"/>
                <a:ea typeface="Gill Sans Light" charset="0"/>
                <a:cs typeface="Gill Sans Light" charset="0"/>
              </a:rPr>
              <a:t>Coarser Hash</a:t>
            </a:r>
            <a:endParaRPr lang="en-US" sz="28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848" y="1867145"/>
            <a:ext cx="2438400" cy="11557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96086" y="5961746"/>
            <a:ext cx="8243668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rPr>
              <a:t>Checkout our poster!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31" y="1862952"/>
            <a:ext cx="185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1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roup 689"/>
          <p:cNvGrpSpPr/>
          <p:nvPr/>
        </p:nvGrpSpPr>
        <p:grpSpPr>
          <a:xfrm>
            <a:off x="1969295" y="2108785"/>
            <a:ext cx="1143001" cy="1447803"/>
            <a:chOff x="-1" y="0"/>
            <a:chExt cx="1625600" cy="2059095"/>
          </a:xfrm>
        </p:grpSpPr>
        <p:sp>
          <p:nvSpPr>
            <p:cNvPr id="687" name="Shape 687"/>
            <p:cNvSpPr/>
            <p:nvPr/>
          </p:nvSpPr>
          <p:spPr>
            <a:xfrm>
              <a:off x="-1" y="0"/>
              <a:ext cx="1625600" cy="2059095"/>
            </a:xfrm>
            <a:prstGeom prst="rect">
              <a:avLst/>
            </a:prstGeom>
            <a:solidFill>
              <a:srgbClr val="8EB4E3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000000"/>
                  </a:solidFill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688" name="Shape 688"/>
            <p:cNvSpPr/>
            <p:nvPr/>
          </p:nvSpPr>
          <p:spPr>
            <a:xfrm>
              <a:off x="-1" y="567930"/>
              <a:ext cx="1625600" cy="9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3000">
                  <a:solidFill>
                    <a:srgbClr val="000000"/>
                  </a:solidFill>
                </a:defRPr>
              </a:lvl1pPr>
            </a:lstStyle>
            <a:p>
              <a:pPr lvl="0" algn="ctr">
                <a:defRPr sz="1800"/>
              </a:pPr>
              <a:r>
                <a:rPr sz="2109">
                  <a:latin typeface="Gill Sans Light" charset="0"/>
                  <a:ea typeface="Gill Sans Light" charset="0"/>
                  <a:cs typeface="Gill Sans Light" charset="0"/>
                </a:rPr>
                <a:t>Spark Streaming</a:t>
              </a:r>
            </a:p>
          </p:txBody>
        </p:sp>
      </p:grpSp>
      <p:grpSp>
        <p:nvGrpSpPr>
          <p:cNvPr id="692" name="Group 692"/>
          <p:cNvGrpSpPr/>
          <p:nvPr/>
        </p:nvGrpSpPr>
        <p:grpSpPr>
          <a:xfrm>
            <a:off x="3188494" y="2794585"/>
            <a:ext cx="1143001" cy="762001"/>
            <a:chOff x="-1" y="0"/>
            <a:chExt cx="1625600" cy="1083734"/>
          </a:xfrm>
        </p:grpSpPr>
        <p:sp>
          <p:nvSpPr>
            <p:cNvPr id="690" name="Shape 690"/>
            <p:cNvSpPr/>
            <p:nvPr/>
          </p:nvSpPr>
          <p:spPr>
            <a:xfrm>
              <a:off x="-1" y="0"/>
              <a:ext cx="1625600" cy="1083734"/>
            </a:xfrm>
            <a:prstGeom prst="rect">
              <a:avLst/>
            </a:prstGeom>
            <a:solidFill>
              <a:srgbClr val="8EB4E3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691" name="Shape 691"/>
            <p:cNvSpPr/>
            <p:nvPr/>
          </p:nvSpPr>
          <p:spPr>
            <a:xfrm>
              <a:off x="-1" y="18603"/>
              <a:ext cx="1625600" cy="1046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defTabSz="321457">
                <a:defRPr sz="1800">
                  <a:solidFill>
                    <a:srgbClr val="000000"/>
                  </a:solidFill>
                </a:defRPr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Spark</a:t>
              </a:r>
              <a:endParaRPr sz="2391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Corbel"/>
              </a:endParaRPr>
            </a:p>
            <a:p>
              <a:pPr algn="ctr" defTabSz="321457">
                <a:defRPr sz="1800">
                  <a:solidFill>
                    <a:srgbClr val="000000"/>
                  </a:solidFill>
                </a:defRPr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SQL</a:t>
              </a:r>
            </a:p>
          </p:txBody>
        </p:sp>
      </p:grpSp>
      <p:grpSp>
        <p:nvGrpSpPr>
          <p:cNvPr id="695" name="Group 695"/>
          <p:cNvGrpSpPr/>
          <p:nvPr/>
        </p:nvGrpSpPr>
        <p:grpSpPr>
          <a:xfrm>
            <a:off x="4407693" y="2108785"/>
            <a:ext cx="990602" cy="1447801"/>
            <a:chOff x="0" y="0"/>
            <a:chExt cx="1408854" cy="2059094"/>
          </a:xfrm>
        </p:grpSpPr>
        <p:sp>
          <p:nvSpPr>
            <p:cNvPr id="693" name="Shape 693"/>
            <p:cNvSpPr/>
            <p:nvPr/>
          </p:nvSpPr>
          <p:spPr>
            <a:xfrm>
              <a:off x="0" y="0"/>
              <a:ext cx="1408854" cy="2059094"/>
            </a:xfrm>
            <a:prstGeom prst="rect">
              <a:avLst/>
            </a:prstGeom>
            <a:solidFill>
              <a:srgbClr val="8EB4E3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694" name="Shape 694"/>
            <p:cNvSpPr/>
            <p:nvPr/>
          </p:nvSpPr>
          <p:spPr>
            <a:xfrm>
              <a:off x="0" y="506281"/>
              <a:ext cx="1408854" cy="1046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defTabSz="321457">
                <a:defRPr sz="1800">
                  <a:solidFill>
                    <a:srgbClr val="000000"/>
                  </a:solidFill>
                </a:defRPr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Graph </a:t>
              </a:r>
              <a:endParaRPr sz="2391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Corbel"/>
              </a:endParaRPr>
            </a:p>
            <a:p>
              <a:pPr algn="ctr" defTabSz="321457">
                <a:defRPr sz="1800">
                  <a:solidFill>
                    <a:srgbClr val="000000"/>
                  </a:solidFill>
                </a:defRPr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X</a:t>
              </a:r>
            </a:p>
          </p:txBody>
        </p:sp>
      </p:grpSp>
      <p:grpSp>
        <p:nvGrpSpPr>
          <p:cNvPr id="698" name="Group 698"/>
          <p:cNvGrpSpPr/>
          <p:nvPr/>
        </p:nvGrpSpPr>
        <p:grpSpPr>
          <a:xfrm>
            <a:off x="5474494" y="2794585"/>
            <a:ext cx="1079880" cy="762001"/>
            <a:chOff x="0" y="0"/>
            <a:chExt cx="1535827" cy="1083734"/>
          </a:xfrm>
        </p:grpSpPr>
        <p:sp>
          <p:nvSpPr>
            <p:cNvPr id="696" name="Shape 696"/>
            <p:cNvSpPr/>
            <p:nvPr/>
          </p:nvSpPr>
          <p:spPr>
            <a:xfrm>
              <a:off x="0" y="0"/>
              <a:ext cx="1535827" cy="1083734"/>
            </a:xfrm>
            <a:prstGeom prst="rect">
              <a:avLst/>
            </a:prstGeom>
            <a:solidFill>
              <a:srgbClr val="8EB4E3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697" name="Shape 697"/>
            <p:cNvSpPr/>
            <p:nvPr/>
          </p:nvSpPr>
          <p:spPr>
            <a:xfrm>
              <a:off x="0" y="18603"/>
              <a:ext cx="1535827" cy="1046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defTabSz="321457">
                <a:defRPr sz="1800">
                  <a:solidFill>
                    <a:srgbClr val="000000"/>
                  </a:solidFill>
                </a:defRPr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ML</a:t>
              </a:r>
              <a:endParaRPr sz="2391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  <a:sym typeface="Corbel"/>
              </a:endParaRPr>
            </a:p>
            <a:p>
              <a:pPr algn="ctr" defTabSz="321457">
                <a:defRPr sz="1800">
                  <a:solidFill>
                    <a:srgbClr val="000000"/>
                  </a:solidFill>
                </a:defRPr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library</a:t>
              </a:r>
            </a:p>
          </p:txBody>
        </p:sp>
      </p:grpSp>
      <p:grpSp>
        <p:nvGrpSpPr>
          <p:cNvPr id="701" name="Group 701"/>
          <p:cNvGrpSpPr/>
          <p:nvPr/>
        </p:nvGrpSpPr>
        <p:grpSpPr>
          <a:xfrm>
            <a:off x="3188496" y="2108785"/>
            <a:ext cx="1143001" cy="622301"/>
            <a:chOff x="-1" y="0"/>
            <a:chExt cx="1625600" cy="885049"/>
          </a:xfrm>
        </p:grpSpPr>
        <p:sp>
          <p:nvSpPr>
            <p:cNvPr id="699" name="Shape 699"/>
            <p:cNvSpPr/>
            <p:nvPr/>
          </p:nvSpPr>
          <p:spPr>
            <a:xfrm>
              <a:off x="-1" y="0"/>
              <a:ext cx="1625600" cy="885049"/>
            </a:xfrm>
            <a:prstGeom prst="rect">
              <a:avLst/>
            </a:prstGeom>
            <a:solidFill>
              <a:srgbClr val="8EB4E3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000000"/>
                  </a:solidFill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700" name="Shape 700"/>
            <p:cNvSpPr/>
            <p:nvPr/>
          </p:nvSpPr>
          <p:spPr>
            <a:xfrm>
              <a:off x="-1" y="180891"/>
              <a:ext cx="1625600" cy="523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3400">
                  <a:solidFill>
                    <a:srgbClr val="000000"/>
                  </a:solidFill>
                </a:defRPr>
              </a:lvl1pPr>
            </a:lstStyle>
            <a:p>
              <a:pPr lvl="0" algn="ctr">
                <a:defRPr sz="1800"/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BlinkDB</a:t>
              </a:r>
            </a:p>
          </p:txBody>
        </p:sp>
      </p:grpSp>
      <p:grpSp>
        <p:nvGrpSpPr>
          <p:cNvPr id="704" name="Group 704"/>
          <p:cNvGrpSpPr/>
          <p:nvPr/>
        </p:nvGrpSpPr>
        <p:grpSpPr>
          <a:xfrm>
            <a:off x="5474494" y="2108785"/>
            <a:ext cx="1066802" cy="622301"/>
            <a:chOff x="0" y="0"/>
            <a:chExt cx="1517229" cy="885049"/>
          </a:xfrm>
        </p:grpSpPr>
        <p:sp>
          <p:nvSpPr>
            <p:cNvPr id="702" name="Shape 702"/>
            <p:cNvSpPr/>
            <p:nvPr/>
          </p:nvSpPr>
          <p:spPr>
            <a:xfrm>
              <a:off x="0" y="0"/>
              <a:ext cx="1517229" cy="885049"/>
            </a:xfrm>
            <a:prstGeom prst="rect">
              <a:avLst/>
            </a:prstGeom>
            <a:solidFill>
              <a:srgbClr val="8EB4E3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000000"/>
                  </a:solidFill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703" name="Shape 703"/>
            <p:cNvSpPr/>
            <p:nvPr/>
          </p:nvSpPr>
          <p:spPr>
            <a:xfrm>
              <a:off x="0" y="180891"/>
              <a:ext cx="1517229" cy="523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3400">
                  <a:solidFill>
                    <a:srgbClr val="000000"/>
                  </a:solidFill>
                </a:defRPr>
              </a:lvl1pPr>
            </a:lstStyle>
            <a:p>
              <a:pPr lvl="0" algn="ctr">
                <a:defRPr sz="1800"/>
              </a:pPr>
              <a:r>
                <a:rPr sz="2391">
                  <a:latin typeface="Gill Sans Light" charset="0"/>
                  <a:ea typeface="Gill Sans Light" charset="0"/>
                  <a:cs typeface="Gill Sans Light" charset="0"/>
                </a:rPr>
                <a:t>MLbase</a:t>
              </a:r>
            </a:p>
          </p:txBody>
        </p:sp>
      </p:grpSp>
      <p:sp>
        <p:nvSpPr>
          <p:cNvPr id="705" name="Shape 705"/>
          <p:cNvSpPr/>
          <p:nvPr/>
        </p:nvSpPr>
        <p:spPr>
          <a:xfrm>
            <a:off x="6717176" y="2107462"/>
            <a:ext cx="3464522" cy="2624375"/>
          </a:xfrm>
          <a:prstGeom prst="rect">
            <a:avLst/>
          </a:prstGeom>
          <a:solidFill>
            <a:srgbClr val="E4957C"/>
          </a:solidFill>
          <a:ln w="12700">
            <a:solidFill>
              <a:srgbClr val="3A5E8A"/>
            </a:solidFill>
          </a:ln>
        </p:spPr>
        <p:txBody>
          <a:bodyPr lIns="45719" tIns="45719" rIns="45719" bIns="45719" anchor="ctr"/>
          <a:lstStyle/>
          <a:p>
            <a:pPr algn="ctr" defTabSz="321457">
              <a:defRPr sz="3400">
                <a:solidFill>
                  <a:srgbClr val="000000"/>
                </a:solidFill>
              </a:defRPr>
            </a:pPr>
            <a:endParaRPr sz="2391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06" name="Shape 706"/>
          <p:cNvSpPr/>
          <p:nvPr/>
        </p:nvSpPr>
        <p:spPr>
          <a:xfrm>
            <a:off x="6711768" y="2231473"/>
            <a:ext cx="3469318" cy="64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64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 algn="ctr">
              <a:defRPr sz="1800"/>
            </a:pPr>
            <a:r>
              <a:rPr sz="4500" dirty="0">
                <a:latin typeface="Gill Sans Light" charset="0"/>
                <a:ea typeface="Gill Sans Light" charset="0"/>
                <a:cs typeface="Gill Sans Light" charset="0"/>
              </a:rPr>
              <a:t>Velox</a:t>
            </a:r>
          </a:p>
        </p:txBody>
      </p:sp>
      <p:sp>
        <p:nvSpPr>
          <p:cNvPr id="707" name="Shape 707"/>
          <p:cNvSpPr/>
          <p:nvPr/>
        </p:nvSpPr>
        <p:spPr>
          <a:xfrm>
            <a:off x="3651387" y="1553032"/>
            <a:ext cx="1223156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Training</a:t>
            </a:r>
          </a:p>
        </p:txBody>
      </p:sp>
      <p:sp>
        <p:nvSpPr>
          <p:cNvPr id="708" name="Shape 708"/>
          <p:cNvSpPr/>
          <p:nvPr/>
        </p:nvSpPr>
        <p:spPr>
          <a:xfrm>
            <a:off x="6798635" y="1547851"/>
            <a:ext cx="3225563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Management + Serving</a:t>
            </a:r>
          </a:p>
        </p:txBody>
      </p:sp>
      <p:sp>
        <p:nvSpPr>
          <p:cNvPr id="709" name="Shape 709"/>
          <p:cNvSpPr/>
          <p:nvPr/>
        </p:nvSpPr>
        <p:spPr>
          <a:xfrm>
            <a:off x="1987112" y="3748450"/>
            <a:ext cx="4549440" cy="969908"/>
          </a:xfrm>
          <a:prstGeom prst="rect">
            <a:avLst/>
          </a:prstGeom>
          <a:solidFill>
            <a:srgbClr val="8EB4E3"/>
          </a:solidFill>
          <a:ln w="12700">
            <a:solidFill>
              <a:srgbClr val="3A5E8A"/>
            </a:solidFill>
          </a:ln>
        </p:spPr>
        <p:txBody>
          <a:bodyPr lIns="45719" tIns="45719" rIns="45719" bIns="45719" anchor="ctr"/>
          <a:lstStyle/>
          <a:p>
            <a:pPr algn="ctr" defTabSz="321457">
              <a:defRPr sz="4400">
                <a:solidFill>
                  <a:srgbClr val="000000"/>
                </a:solidFill>
              </a:defRPr>
            </a:pPr>
            <a:endParaRPr sz="3094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10" name="Shape 710"/>
          <p:cNvSpPr/>
          <p:nvPr/>
        </p:nvSpPr>
        <p:spPr>
          <a:xfrm>
            <a:off x="2980772" y="3865546"/>
            <a:ext cx="2562120" cy="735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6800">
                <a:solidFill>
                  <a:srgbClr val="000000"/>
                </a:solidFill>
              </a:defRPr>
            </a:lvl1pPr>
          </a:lstStyle>
          <a:p>
            <a:pPr lvl="0" algn="ctr">
              <a:defRPr sz="1800"/>
            </a:pPr>
            <a:r>
              <a:rPr sz="4781">
                <a:latin typeface="Gill Sans Light" charset="0"/>
                <a:ea typeface="Gill Sans Light" charset="0"/>
                <a:cs typeface="Gill Sans Light" charset="0"/>
              </a:rPr>
              <a:t>Spark</a:t>
            </a:r>
          </a:p>
        </p:txBody>
      </p:sp>
      <p:grpSp>
        <p:nvGrpSpPr>
          <p:cNvPr id="717" name="Group 717"/>
          <p:cNvGrpSpPr/>
          <p:nvPr/>
        </p:nvGrpSpPr>
        <p:grpSpPr>
          <a:xfrm>
            <a:off x="1987115" y="5396744"/>
            <a:ext cx="8217775" cy="1146823"/>
            <a:chOff x="0" y="-5436"/>
            <a:chExt cx="11687501" cy="1631036"/>
          </a:xfrm>
        </p:grpSpPr>
        <p:grpSp>
          <p:nvGrpSpPr>
            <p:cNvPr id="713" name="Group 713"/>
            <p:cNvGrpSpPr/>
            <p:nvPr/>
          </p:nvGrpSpPr>
          <p:grpSpPr>
            <a:xfrm>
              <a:off x="0" y="-2"/>
              <a:ext cx="11687501" cy="1625602"/>
              <a:chOff x="0" y="-1"/>
              <a:chExt cx="11687500" cy="1625600"/>
            </a:xfrm>
          </p:grpSpPr>
          <p:sp>
            <p:nvSpPr>
              <p:cNvPr id="711" name="Shape 711"/>
              <p:cNvSpPr/>
              <p:nvPr/>
            </p:nvSpPr>
            <p:spPr>
              <a:xfrm>
                <a:off x="0" y="-1"/>
                <a:ext cx="11687500" cy="1625600"/>
              </a:xfrm>
              <a:prstGeom prst="rect">
                <a:avLst/>
              </a:prstGeom>
              <a:solidFill>
                <a:srgbClr val="D9D9D9"/>
              </a:solidFill>
              <a:ln w="12700" cap="flat">
                <a:solidFill>
                  <a:srgbClr val="3A5E8A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321457">
                  <a:defRPr sz="5000">
                    <a:solidFill>
                      <a:srgbClr val="000000"/>
                    </a:solidFill>
                  </a:defRPr>
                </a:pPr>
                <a:endParaRPr sz="3516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712" name="Shape 712"/>
              <p:cNvSpPr/>
              <p:nvPr/>
            </p:nvSpPr>
            <p:spPr>
              <a:xfrm>
                <a:off x="0" y="43313"/>
                <a:ext cx="11687500" cy="1538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 defTabSz="321457">
                  <a:defRPr sz="1800">
                    <a:solidFill>
                      <a:srgbClr val="000000"/>
                    </a:solidFill>
                  </a:defRPr>
                </a:pPr>
                <a:endParaRPr sz="3516">
                  <a:solidFill>
                    <a:srgbClr val="FFFFFF"/>
                  </a:solidFill>
                  <a:latin typeface="Gill Sans Light" charset="0"/>
                  <a:ea typeface="Gill Sans Light" charset="0"/>
                  <a:cs typeface="Gill Sans Light" charset="0"/>
                </a:endParaRPr>
              </a:p>
              <a:p>
                <a:pPr algn="ctr" defTabSz="321457">
                  <a:defRPr sz="1800">
                    <a:solidFill>
                      <a:srgbClr val="000000"/>
                    </a:solidFill>
                  </a:defRPr>
                </a:pPr>
                <a:r>
                  <a:rPr sz="3516">
                    <a:latin typeface="Gill Sans Light" charset="0"/>
                    <a:ea typeface="Gill Sans Light" charset="0"/>
                    <a:cs typeface="Gill Sans Light" charset="0"/>
                  </a:rPr>
                  <a:t>HDFS, S3, … </a:t>
                </a:r>
              </a:p>
            </p:txBody>
          </p:sp>
        </p:grpSp>
        <p:grpSp>
          <p:nvGrpSpPr>
            <p:cNvPr id="716" name="Group 716"/>
            <p:cNvGrpSpPr/>
            <p:nvPr/>
          </p:nvGrpSpPr>
          <p:grpSpPr>
            <a:xfrm>
              <a:off x="2909259" y="-5436"/>
              <a:ext cx="5743788" cy="769488"/>
              <a:chOff x="0" y="-5436"/>
              <a:chExt cx="5743787" cy="769487"/>
            </a:xfrm>
          </p:grpSpPr>
          <p:sp>
            <p:nvSpPr>
              <p:cNvPr id="714" name="Shape 714"/>
              <p:cNvSpPr/>
              <p:nvPr/>
            </p:nvSpPr>
            <p:spPr>
              <a:xfrm>
                <a:off x="0" y="0"/>
                <a:ext cx="5743787" cy="758614"/>
              </a:xfrm>
              <a:prstGeom prst="rect">
                <a:avLst/>
              </a:prstGeom>
              <a:solidFill>
                <a:srgbClr val="8EB4E3"/>
              </a:solidFill>
              <a:ln w="12700" cap="flat">
                <a:solidFill>
                  <a:srgbClr val="3A5E8A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321457">
                  <a:defRPr sz="5000">
                    <a:solidFill>
                      <a:srgbClr val="000000"/>
                    </a:solidFill>
                  </a:defRPr>
                </a:pPr>
                <a:endParaRPr sz="3516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715" name="Shape 715"/>
              <p:cNvSpPr/>
              <p:nvPr/>
            </p:nvSpPr>
            <p:spPr>
              <a:xfrm>
                <a:off x="0" y="-5436"/>
                <a:ext cx="5743787" cy="7694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457200">
                  <a:defRPr sz="5000">
                    <a:solidFill>
                      <a:srgbClr val="000000"/>
                    </a:solidFill>
                  </a:defRPr>
                </a:lvl1pPr>
              </a:lstStyle>
              <a:p>
                <a:pPr lvl="0" algn="ctr">
                  <a:defRPr sz="1800"/>
                </a:pPr>
                <a:r>
                  <a:rPr sz="3516">
                    <a:latin typeface="Gill Sans Light" charset="0"/>
                    <a:ea typeface="Gill Sans Light" charset="0"/>
                    <a:cs typeface="Gill Sans Light" charset="0"/>
                  </a:rPr>
                  <a:t>Tachyon</a:t>
                </a:r>
              </a:p>
            </p:txBody>
          </p:sp>
        </p:grpSp>
      </p:grpSp>
      <p:grpSp>
        <p:nvGrpSpPr>
          <p:cNvPr id="720" name="Group 720"/>
          <p:cNvGrpSpPr/>
          <p:nvPr/>
        </p:nvGrpSpPr>
        <p:grpSpPr>
          <a:xfrm>
            <a:off x="6720483" y="3291684"/>
            <a:ext cx="1731748" cy="1438872"/>
            <a:chOff x="0" y="0"/>
            <a:chExt cx="2462928" cy="2046394"/>
          </a:xfrm>
        </p:grpSpPr>
        <p:sp>
          <p:nvSpPr>
            <p:cNvPr id="718" name="Shape 718"/>
            <p:cNvSpPr/>
            <p:nvPr/>
          </p:nvSpPr>
          <p:spPr>
            <a:xfrm>
              <a:off x="0" y="0"/>
              <a:ext cx="2462929" cy="2046395"/>
            </a:xfrm>
            <a:prstGeom prst="rect">
              <a:avLst/>
            </a:prstGeom>
            <a:solidFill>
              <a:srgbClr val="E4957C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000000"/>
                  </a:solidFill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719" name="Shape 719"/>
            <p:cNvSpPr/>
            <p:nvPr/>
          </p:nvSpPr>
          <p:spPr>
            <a:xfrm>
              <a:off x="178143" y="339091"/>
              <a:ext cx="2106643" cy="1363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21457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953">
                  <a:latin typeface="Gill Sans Light" charset="0"/>
                  <a:ea typeface="Gill Sans Light" charset="0"/>
                  <a:cs typeface="Gill Sans Light" charset="0"/>
                </a:rPr>
                <a:t>Model</a:t>
              </a:r>
            </a:p>
            <a:p>
              <a:pPr algn="ctr" defTabSz="321457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953">
                  <a:latin typeface="Gill Sans Light" charset="0"/>
                  <a:ea typeface="Gill Sans Light" charset="0"/>
                  <a:cs typeface="Gill Sans Light" charset="0"/>
                </a:rPr>
                <a:t>Manager</a:t>
              </a:r>
            </a:p>
          </p:txBody>
        </p:sp>
      </p:grpSp>
      <p:grpSp>
        <p:nvGrpSpPr>
          <p:cNvPr id="723" name="Group 723"/>
          <p:cNvGrpSpPr/>
          <p:nvPr/>
        </p:nvGrpSpPr>
        <p:grpSpPr>
          <a:xfrm>
            <a:off x="8454234" y="3287890"/>
            <a:ext cx="1732872" cy="1437680"/>
            <a:chOff x="0" y="0"/>
            <a:chExt cx="2464527" cy="2044700"/>
          </a:xfrm>
        </p:grpSpPr>
        <p:sp>
          <p:nvSpPr>
            <p:cNvPr id="721" name="Shape 721"/>
            <p:cNvSpPr/>
            <p:nvPr/>
          </p:nvSpPr>
          <p:spPr>
            <a:xfrm>
              <a:off x="0" y="0"/>
              <a:ext cx="2464528" cy="2044700"/>
            </a:xfrm>
            <a:prstGeom prst="rect">
              <a:avLst/>
            </a:prstGeom>
            <a:solidFill>
              <a:srgbClr val="E4957C"/>
            </a:solidFill>
            <a:ln w="127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21457">
                <a:defRPr sz="3400">
                  <a:solidFill>
                    <a:srgbClr val="000000"/>
                  </a:solidFill>
                </a:defRPr>
              </a:pPr>
              <a:endParaRPr sz="2391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127095" y="346240"/>
              <a:ext cx="2210338" cy="1364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21457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953">
                  <a:latin typeface="Gill Sans Light" charset="0"/>
                  <a:ea typeface="Gill Sans Light" charset="0"/>
                  <a:cs typeface="Gill Sans Light" charset="0"/>
                </a:rPr>
                <a:t>Prediction</a:t>
              </a:r>
            </a:p>
            <a:p>
              <a:pPr algn="ctr" defTabSz="321457">
                <a:lnSpc>
                  <a:spcPct val="9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953">
                  <a:latin typeface="Gill Sans Light" charset="0"/>
                  <a:ea typeface="Gill Sans Light" charset="0"/>
                  <a:cs typeface="Gill Sans Light" charset="0"/>
                </a:rPr>
                <a:t>Service</a:t>
              </a:r>
            </a:p>
          </p:txBody>
        </p:sp>
      </p:grpSp>
      <p:sp>
        <p:nvSpPr>
          <p:cNvPr id="725" name="Shape 725"/>
          <p:cNvSpPr/>
          <p:nvPr/>
        </p:nvSpPr>
        <p:spPr>
          <a:xfrm>
            <a:off x="2014029" y="4826536"/>
            <a:ext cx="8167056" cy="472545"/>
          </a:xfrm>
          <a:prstGeom prst="rect">
            <a:avLst/>
          </a:prstGeom>
          <a:solidFill>
            <a:srgbClr val="8EB4E3"/>
          </a:solidFill>
          <a:ln w="12700">
            <a:solidFill>
              <a:srgbClr val="3A5E8A"/>
            </a:solidFill>
          </a:ln>
        </p:spPr>
        <p:txBody>
          <a:bodyPr lIns="45719" tIns="45719" rIns="45719" bIns="45719" anchor="ctr"/>
          <a:lstStyle/>
          <a:p>
            <a:pPr algn="ctr" defTabSz="321457">
              <a:defRPr sz="5000">
                <a:solidFill>
                  <a:srgbClr val="000000"/>
                </a:solidFill>
              </a:defRPr>
            </a:pPr>
            <a:endParaRPr sz="3516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5301625" y="4873640"/>
            <a:ext cx="1588753" cy="385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4100">
                <a:solidFill>
                  <a:srgbClr val="000000"/>
                </a:solidFill>
              </a:defRPr>
            </a:lvl1pPr>
          </a:lstStyle>
          <a:p>
            <a:pPr lvl="0" algn="ctr">
              <a:defRPr sz="1800"/>
            </a:pPr>
            <a:r>
              <a:rPr sz="2883">
                <a:latin typeface="Gill Sans Light" charset="0"/>
                <a:ea typeface="Gill Sans Light" charset="0"/>
                <a:cs typeface="Gill Sans Light" charset="0"/>
              </a:rPr>
              <a:t>Mesos                                     </a:t>
            </a:r>
          </a:p>
        </p:txBody>
      </p:sp>
      <p:sp>
        <p:nvSpPr>
          <p:cNvPr id="42" name="Shape 724"/>
          <p:cNvSpPr/>
          <p:nvPr/>
        </p:nvSpPr>
        <p:spPr>
          <a:xfrm>
            <a:off x="0" y="238671"/>
            <a:ext cx="12191999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72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6000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Part of Berkeley Data Analytics Stack</a:t>
            </a:r>
            <a:endParaRPr sz="6000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39040" y="2096480"/>
            <a:ext cx="3124200" cy="2783413"/>
            <a:chOff x="5105400" y="1812427"/>
            <a:chExt cx="3124200" cy="27834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0" y="1812427"/>
              <a:ext cx="3124200" cy="24368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57800" y="4072620"/>
              <a:ext cx="2807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Gill Sans Light"/>
                  <a:cs typeface="Gill Sans Light"/>
                </a:rPr>
                <a:t>Predictive Services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76975" y="2316614"/>
            <a:ext cx="3671261" cy="2650920"/>
            <a:chOff x="745502" y="3244519"/>
            <a:chExt cx="3671261" cy="2650920"/>
          </a:xfrm>
        </p:grpSpPr>
        <p:grpSp>
          <p:nvGrpSpPr>
            <p:cNvPr id="8" name="Group 7"/>
            <p:cNvGrpSpPr/>
            <p:nvPr/>
          </p:nvGrpSpPr>
          <p:grpSpPr>
            <a:xfrm>
              <a:off x="914400" y="3244519"/>
              <a:ext cx="3410046" cy="1268085"/>
              <a:chOff x="545432" y="2667000"/>
              <a:chExt cx="3410046" cy="12680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432" y="2667000"/>
                <a:ext cx="3251200" cy="8255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85800" y="3411865"/>
                <a:ext cx="32696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Gill Sans Light"/>
                    <a:cs typeface="Gill Sans Light"/>
                  </a:rPr>
                  <a:t>UC Berkeley </a:t>
                </a:r>
                <a:r>
                  <a:rPr lang="en-US" sz="2800" dirty="0" err="1">
                    <a:latin typeface="Gill Sans Light"/>
                    <a:cs typeface="Gill Sans Light"/>
                  </a:rPr>
                  <a:t>AMPLab</a:t>
                </a:r>
                <a:endParaRPr lang="en-US" sz="2800" dirty="0">
                  <a:latin typeface="Gill Sans Light"/>
                  <a:cs typeface="Gill Sans Light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45502" y="4572000"/>
              <a:ext cx="367126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Gill Sans Light"/>
                  <a:cs typeface="Gill Sans Light"/>
                </a:rPr>
                <a:t>Daniel </a:t>
              </a:r>
              <a:r>
                <a:rPr lang="en-US" sz="2000" i="1" dirty="0" err="1">
                  <a:latin typeface="Gill Sans Light"/>
                  <a:cs typeface="Gill Sans Light"/>
                </a:rPr>
                <a:t>Crankshaw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Xin Wang,</a:t>
              </a:r>
            </a:p>
            <a:p>
              <a:pPr algn="ctr"/>
              <a:r>
                <a:rPr lang="en-US" sz="2000" i="1" dirty="0" smtClean="0">
                  <a:latin typeface="Gill Sans Light"/>
                  <a:cs typeface="Gill Sans Light"/>
                </a:rPr>
                <a:t>Peter </a:t>
              </a:r>
              <a:r>
                <a:rPr lang="en-US" sz="2000" i="1" dirty="0" err="1">
                  <a:latin typeface="Gill Sans Light"/>
                  <a:cs typeface="Gill Sans Light"/>
                </a:rPr>
                <a:t>Bailis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err="1">
                  <a:latin typeface="Gill Sans Light"/>
                  <a:cs typeface="Gill Sans Light"/>
                </a:rPr>
                <a:t>Haoyuan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Zhao </a:t>
              </a:r>
              <a:r>
                <a:rPr lang="en-US" sz="2000" i="1" dirty="0">
                  <a:latin typeface="Gill Sans Light"/>
                  <a:cs typeface="Gill Sans Light"/>
                </a:rPr>
                <a:t>Zhang,  </a:t>
              </a:r>
              <a:r>
                <a:rPr lang="en-US" sz="2000" i="1" dirty="0" smtClean="0">
                  <a:latin typeface="Gill Sans Light"/>
                  <a:cs typeface="Gill Sans Light"/>
                </a:rPr>
                <a:t/>
              </a:r>
              <a:br>
                <a:rPr lang="en-US" sz="2000" i="1" dirty="0" smtClean="0">
                  <a:latin typeface="Gill Sans Light"/>
                  <a:cs typeface="Gill Sans Light"/>
                </a:rPr>
              </a:br>
              <a:r>
                <a:rPr lang="en-US" sz="2000" i="1" dirty="0" smtClean="0">
                  <a:latin typeface="Gill Sans Light"/>
                  <a:cs typeface="Gill Sans Light"/>
                </a:rPr>
                <a:t>Michael </a:t>
              </a:r>
              <a:r>
                <a:rPr lang="en-US" sz="2000" i="1" dirty="0">
                  <a:latin typeface="Gill Sans Light"/>
                  <a:cs typeface="Gill Sans Light"/>
                </a:rPr>
                <a:t>J. Franklin,  Ali </a:t>
              </a:r>
              <a:r>
                <a:rPr lang="en-US" sz="2000" i="1" dirty="0" err="1">
                  <a:latin typeface="Gill Sans Light"/>
                  <a:cs typeface="Gill Sans Light"/>
                </a:rPr>
                <a:t>Ghodsi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br>
                <a:rPr lang="en-US" sz="2000" i="1" dirty="0">
                  <a:latin typeface="Gill Sans Light"/>
                  <a:cs typeface="Gill Sans Light"/>
                </a:rPr>
              </a:br>
              <a:r>
                <a:rPr lang="en-US" sz="2000" i="1" dirty="0">
                  <a:latin typeface="Gill Sans Light"/>
                  <a:cs typeface="Gill Sans Light"/>
                </a:rPr>
                <a:t>and Michael I. Jordan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712482" y="1829362"/>
            <a:ext cx="3756074" cy="3854548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27726" y="1843992"/>
            <a:ext cx="3756074" cy="3854548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7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190" y="12597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err="1" smtClean="0"/>
              <a:t>Dato</a:t>
            </a:r>
            <a:r>
              <a:rPr lang="en-US" sz="6000" dirty="0" smtClean="0"/>
              <a:t> Predictive Services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190" y="2339035"/>
            <a:ext cx="10943334" cy="479746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Elastic scaling and load balancing of </a:t>
            </a:r>
            <a:r>
              <a:rPr lang="en-US" sz="3200" dirty="0" err="1" smtClean="0">
                <a:solidFill>
                  <a:schemeClr val="tx1"/>
                </a:solidFill>
              </a:rPr>
              <a:t>docker.io</a:t>
            </a:r>
            <a:r>
              <a:rPr lang="en-US" sz="3200" dirty="0" smtClean="0">
                <a:solidFill>
                  <a:schemeClr val="tx1"/>
                </a:solidFill>
              </a:rPr>
              <a:t> containers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AWS </a:t>
            </a:r>
            <a:r>
              <a:rPr lang="en-US" sz="3200" dirty="0" err="1" smtClean="0"/>
              <a:t>Cloudwatch</a:t>
            </a:r>
            <a:r>
              <a:rPr lang="en-US" sz="3200" dirty="0" smtClean="0"/>
              <a:t> Metrics and Reporting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Serves </a:t>
            </a:r>
            <a:r>
              <a:rPr lang="en-US" sz="3200" dirty="0" err="1" smtClean="0"/>
              <a:t>Dato</a:t>
            </a:r>
            <a:r>
              <a:rPr lang="en-US" sz="3200" dirty="0" smtClean="0"/>
              <a:t> Create models, </a:t>
            </a:r>
            <a:r>
              <a:rPr lang="en-US" sz="3200" dirty="0" err="1" smtClean="0"/>
              <a:t>scikit</a:t>
            </a:r>
            <a:r>
              <a:rPr lang="en-US" sz="3200" dirty="0" smtClean="0"/>
              <a:t>-learn, and custom python</a:t>
            </a:r>
            <a:endParaRPr lang="en-US" sz="3200" dirty="0"/>
          </a:p>
          <a:p>
            <a:pPr>
              <a:spcAft>
                <a:spcPts val="1200"/>
              </a:spcAft>
            </a:pPr>
            <a:r>
              <a:rPr lang="en-US" sz="3200" dirty="0" smtClean="0"/>
              <a:t>Distributed shared caching: </a:t>
            </a:r>
            <a:r>
              <a:rPr lang="en-US" sz="3200" i="1" dirty="0" smtClean="0"/>
              <a:t>scale-out to address latency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REST management API: </a:t>
            </a:r>
            <a:r>
              <a:rPr lang="en-US" sz="2800" dirty="0" smtClean="0"/>
              <a:t>Demo?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60758"/>
            <a:ext cx="12192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3600" i="1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Production ready model serving and </a:t>
            </a:r>
            <a:r>
              <a:rPr lang="en-US" sz="3600" i="1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management </a:t>
            </a:r>
            <a:r>
              <a:rPr lang="en-US" sz="3600" i="1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system</a:t>
            </a:r>
            <a:endParaRPr lang="en-US" sz="3600" i="1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7612485" y="467532"/>
            <a:ext cx="3124200" cy="2944054"/>
            <a:chOff x="5105400" y="1812427"/>
            <a:chExt cx="3124200" cy="294405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0" y="1812427"/>
              <a:ext cx="3124200" cy="2436876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257800" y="4233261"/>
              <a:ext cx="2807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Gill Sans Light"/>
                  <a:cs typeface="Gill Sans Light"/>
                </a:rPr>
                <a:t>Predictive Services</a:t>
              </a:r>
              <a:endParaRPr lang="en-US" sz="2800" dirty="0">
                <a:latin typeface="Gill Sans Light"/>
                <a:cs typeface="Gill Sans Light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147856" y="612078"/>
            <a:ext cx="4609596" cy="2650920"/>
            <a:chOff x="276338" y="3244519"/>
            <a:chExt cx="4609596" cy="2650920"/>
          </a:xfrm>
        </p:grpSpPr>
        <p:grpSp>
          <p:nvGrpSpPr>
            <p:cNvPr id="88" name="Group 87"/>
            <p:cNvGrpSpPr/>
            <p:nvPr/>
          </p:nvGrpSpPr>
          <p:grpSpPr>
            <a:xfrm>
              <a:off x="914400" y="3244519"/>
              <a:ext cx="3410046" cy="1268085"/>
              <a:chOff x="545432" y="2667000"/>
              <a:chExt cx="3410046" cy="1268085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432" y="2667000"/>
                <a:ext cx="3251200" cy="825500"/>
              </a:xfrm>
              <a:prstGeom prst="rect">
                <a:avLst/>
              </a:prstGeom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685800" y="3411865"/>
                <a:ext cx="32696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Gill Sans Light"/>
                    <a:cs typeface="Gill Sans Light"/>
                  </a:rPr>
                  <a:t>UC Berkeley </a:t>
                </a:r>
                <a:r>
                  <a:rPr lang="en-US" sz="2800" dirty="0" err="1">
                    <a:latin typeface="Gill Sans Light"/>
                    <a:cs typeface="Gill Sans Light"/>
                  </a:rPr>
                  <a:t>AMPLab</a:t>
                </a:r>
                <a:endParaRPr lang="en-US" sz="2800" dirty="0">
                  <a:latin typeface="Gill Sans Light"/>
                  <a:cs typeface="Gill Sans Light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276338" y="4572000"/>
              <a:ext cx="4609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Gill Sans Light"/>
                  <a:cs typeface="Gill Sans Light"/>
                </a:rPr>
                <a:t>Daniel </a:t>
              </a:r>
              <a:r>
                <a:rPr lang="en-US" sz="2000" i="1" dirty="0" err="1">
                  <a:latin typeface="Gill Sans Light"/>
                  <a:cs typeface="Gill Sans Light"/>
                </a:rPr>
                <a:t>Crankshaw</a:t>
              </a:r>
              <a:r>
                <a:rPr lang="en-US" sz="2000" i="1" dirty="0">
                  <a:latin typeface="Gill Sans Light"/>
                  <a:cs typeface="Gill Sans Light"/>
                </a:rPr>
                <a:t>, Xin Wang,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Joseph Gonzalez</a:t>
              </a:r>
            </a:p>
            <a:p>
              <a:pPr algn="ctr"/>
              <a:r>
                <a:rPr lang="en-US" sz="2000" i="1" dirty="0" smtClean="0">
                  <a:latin typeface="Gill Sans Light"/>
                  <a:cs typeface="Gill Sans Light"/>
                </a:rPr>
                <a:t>Peter </a:t>
              </a:r>
              <a:r>
                <a:rPr lang="en-US" sz="2000" i="1" dirty="0" err="1">
                  <a:latin typeface="Gill Sans Light"/>
                  <a:cs typeface="Gill Sans Light"/>
                </a:rPr>
                <a:t>Bailis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err="1" smtClean="0">
                  <a:latin typeface="Gill Sans Light"/>
                  <a:cs typeface="Gill Sans Light"/>
                </a:rPr>
                <a:t>Haoyuan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r>
                <a:rPr lang="en-US" sz="2000" i="1" dirty="0" smtClean="0">
                  <a:latin typeface="Gill Sans Light"/>
                  <a:cs typeface="Gill Sans Light"/>
                </a:rPr>
                <a:t>Zhao </a:t>
              </a:r>
              <a:r>
                <a:rPr lang="en-US" sz="2000" i="1" dirty="0">
                  <a:latin typeface="Gill Sans Light"/>
                  <a:cs typeface="Gill Sans Light"/>
                </a:rPr>
                <a:t>Zhang,  </a:t>
              </a:r>
              <a:endParaRPr lang="en-US" sz="2000" i="1" dirty="0" smtClean="0">
                <a:latin typeface="Gill Sans Light"/>
                <a:cs typeface="Gill Sans Light"/>
              </a:endParaRPr>
            </a:p>
            <a:p>
              <a:pPr algn="ctr"/>
              <a:r>
                <a:rPr lang="en-US" sz="2000" i="1" dirty="0" smtClean="0">
                  <a:latin typeface="Gill Sans Light"/>
                  <a:cs typeface="Gill Sans Light"/>
                </a:rPr>
                <a:t>Michael </a:t>
              </a:r>
              <a:r>
                <a:rPr lang="en-US" sz="2000" i="1" dirty="0">
                  <a:latin typeface="Gill Sans Light"/>
                  <a:cs typeface="Gill Sans Light"/>
                </a:rPr>
                <a:t>J. Franklin,  Ali </a:t>
              </a:r>
              <a:r>
                <a:rPr lang="en-US" sz="2000" i="1" dirty="0" err="1">
                  <a:latin typeface="Gill Sans Light"/>
                  <a:cs typeface="Gill Sans Light"/>
                </a:rPr>
                <a:t>Ghodsi</a:t>
              </a:r>
              <a:r>
                <a:rPr lang="en-US" sz="2000" i="1" dirty="0">
                  <a:latin typeface="Gill Sans Light"/>
                  <a:cs typeface="Gill Sans Light"/>
                </a:rPr>
                <a:t>, </a:t>
              </a:r>
              <a:br>
                <a:rPr lang="en-US" sz="2000" i="1" dirty="0">
                  <a:latin typeface="Gill Sans Light"/>
                  <a:cs typeface="Gill Sans Light"/>
                </a:rPr>
              </a:br>
              <a:r>
                <a:rPr lang="en-US" sz="2000" i="1" dirty="0">
                  <a:latin typeface="Gill Sans Light"/>
                  <a:cs typeface="Gill Sans Light"/>
                </a:rPr>
                <a:t>and Michael I. Jordan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147856" y="5101113"/>
            <a:ext cx="39241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Caching, Bandits, &amp;</a:t>
            </a:r>
          </a:p>
          <a:p>
            <a:pPr algn="ctr"/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Management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501703" y="5101112"/>
            <a:ext cx="49001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Online/Offline Learning</a:t>
            </a:r>
          </a:p>
          <a:p>
            <a:pPr algn="ctr"/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Latency vs. Accuracy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647" y="4757274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useo Sans 100" charset="0"/>
                <a:ea typeface="Museo Sans 100" charset="0"/>
                <a:cs typeface="Museo Sans 100" charset="0"/>
              </a:rPr>
              <a:t>Key Insights: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39015" y="3661368"/>
            <a:ext cx="10280041" cy="830997"/>
            <a:chOff x="1139015" y="3506620"/>
            <a:chExt cx="10280041" cy="830997"/>
          </a:xfrm>
        </p:grpSpPr>
        <p:sp>
          <p:nvSpPr>
            <p:cNvPr id="80" name="TextBox 79"/>
            <p:cNvSpPr txBox="1"/>
            <p:nvPr/>
          </p:nvSpPr>
          <p:spPr>
            <a:xfrm>
              <a:off x="1139015" y="3506620"/>
              <a:ext cx="3078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accent1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Responsive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15132" y="3506620"/>
              <a:ext cx="26004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accent2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Adaptive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791127" y="3506620"/>
              <a:ext cx="3627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accent6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Manageable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143001" y="1789735"/>
            <a:ext cx="9905999" cy="1889046"/>
            <a:chOff x="1143001" y="2010459"/>
            <a:chExt cx="9905999" cy="188904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332813" y="3060322"/>
              <a:ext cx="4988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799288" y="2096062"/>
              <a:ext cx="20550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Gill Sans Light"/>
                  <a:cs typeface="Gill Sans Light"/>
                </a:rPr>
                <a:t>Training</a:t>
              </a:r>
              <a:endParaRPr lang="en-US" sz="6000" dirty="0">
                <a:latin typeface="Gill Sans Light"/>
                <a:cs typeface="Gill Sans Ligh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143001" y="2010459"/>
              <a:ext cx="2189812" cy="1889046"/>
              <a:chOff x="1143001" y="2105055"/>
              <a:chExt cx="2189812" cy="188904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143001" y="2105055"/>
                <a:ext cx="21898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Data</a:t>
                </a: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1742607" y="3098306"/>
                <a:ext cx="990600" cy="895795"/>
              </a:xfrm>
              <a:prstGeom prst="can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8320813" y="2010459"/>
              <a:ext cx="2728187" cy="1742140"/>
              <a:chOff x="8320813" y="2105055"/>
              <a:chExt cx="2728187" cy="174214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320813" y="2105055"/>
                <a:ext cx="27281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Model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8815476" y="3120718"/>
                <a:ext cx="1738859" cy="726477"/>
                <a:chOff x="5164111" y="3471333"/>
                <a:chExt cx="1738859" cy="72647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5733590" y="3471333"/>
                  <a:ext cx="726477" cy="7264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6460067" y="3834571"/>
                  <a:ext cx="44290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Freeform 33"/>
                <p:cNvSpPr/>
                <p:nvPr/>
              </p:nvSpPr>
              <p:spPr>
                <a:xfrm>
                  <a:off x="5921135" y="3665841"/>
                  <a:ext cx="382018" cy="337459"/>
                </a:xfrm>
                <a:custGeom>
                  <a:avLst/>
                  <a:gdLst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51 h 397251"/>
                    <a:gd name="connsiteX1" fmla="*/ 449705 w 449705"/>
                    <a:gd name="connsiteY1" fmla="*/ 12 h 397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9705" h="397251">
                      <a:moveTo>
                        <a:pt x="0" y="397251"/>
                      </a:moveTo>
                      <a:cubicBezTo>
                        <a:pt x="277319" y="384759"/>
                        <a:pt x="209862" y="-2487"/>
                        <a:pt x="449705" y="12"/>
                      </a:cubicBezTo>
                    </a:path>
                  </a:pathLst>
                </a:cu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7" name="Group 46"/>
                <p:cNvGrpSpPr/>
                <p:nvPr/>
              </p:nvGrpSpPr>
              <p:grpSpPr>
                <a:xfrm>
                  <a:off x="5164111" y="3505533"/>
                  <a:ext cx="569627" cy="653048"/>
                  <a:chOff x="5007113" y="3505533"/>
                  <a:chExt cx="726625" cy="653048"/>
                </a:xfrm>
              </p:grpSpPr>
              <p:cxnSp>
                <p:nvCxnSpPr>
                  <p:cNvPr id="6" name="Straight Arrow Connector 5"/>
                  <p:cNvCxnSpPr>
                    <a:stCxn id="26" idx="6"/>
                    <a:endCxn id="4" idx="2"/>
                  </p:cNvCxnSpPr>
                  <p:nvPr/>
                </p:nvCxnSpPr>
                <p:spPr>
                  <a:xfrm>
                    <a:off x="5205405" y="3834571"/>
                    <a:ext cx="528144" cy="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Oval 25"/>
                  <p:cNvSpPr/>
                  <p:nvPr/>
                </p:nvSpPr>
                <p:spPr>
                  <a:xfrm>
                    <a:off x="5007113" y="3756114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9" name="Straight Arrow Connector 38"/>
                  <p:cNvCxnSpPr/>
                  <p:nvPr/>
                </p:nvCxnSpPr>
                <p:spPr>
                  <a:xfrm flipV="1">
                    <a:off x="5164027" y="3964898"/>
                    <a:ext cx="569711" cy="11522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Oval 39"/>
                  <p:cNvSpPr/>
                  <p:nvPr/>
                </p:nvSpPr>
                <p:spPr>
                  <a:xfrm>
                    <a:off x="5007113" y="4001667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5164027" y="3583990"/>
                    <a:ext cx="569563" cy="13289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Oval 42"/>
                  <p:cNvSpPr/>
                  <p:nvPr/>
                </p:nvSpPr>
                <p:spPr>
                  <a:xfrm>
                    <a:off x="5007113" y="3505533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" name="TextBox 1"/>
          <p:cNvSpPr txBox="1"/>
          <p:nvPr/>
        </p:nvSpPr>
        <p:spPr>
          <a:xfrm>
            <a:off x="804041" y="447736"/>
            <a:ext cx="10788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Gill Sans Light" charset="0"/>
                <a:ea typeface="Gill Sans Light" charset="0"/>
                <a:cs typeface="Gill Sans Light" charset="0"/>
              </a:rPr>
              <a:t>What happens </a:t>
            </a:r>
            <a:r>
              <a:rPr lang="en-US" sz="6000" i="1" dirty="0" smtClean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after</a:t>
            </a:r>
            <a:r>
              <a:rPr lang="en-US" sz="6000" dirty="0" smtClean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sz="5400" dirty="0" smtClean="0">
                <a:latin typeface="Gill Sans Light" charset="0"/>
                <a:ea typeface="Gill Sans Light" charset="0"/>
                <a:cs typeface="Gill Sans Light" charset="0"/>
              </a:rPr>
              <a:t>we train a model?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403459" y="3846067"/>
            <a:ext cx="6846707" cy="346841"/>
            <a:chOff x="2403459" y="4177141"/>
            <a:chExt cx="6846707" cy="34684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403459" y="4177141"/>
              <a:ext cx="6846707" cy="0"/>
            </a:xfrm>
            <a:prstGeom prst="lin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" name="Down Arrow 12"/>
            <p:cNvSpPr/>
            <p:nvPr/>
          </p:nvSpPr>
          <p:spPr>
            <a:xfrm>
              <a:off x="5267137" y="4177141"/>
              <a:ext cx="1119352" cy="3468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77295" y="4405251"/>
            <a:ext cx="4099033" cy="2202168"/>
            <a:chOff x="3777295" y="4405251"/>
            <a:chExt cx="4099033" cy="2202168"/>
          </a:xfrm>
        </p:grpSpPr>
        <p:grpSp>
          <p:nvGrpSpPr>
            <p:cNvPr id="18" name="Group 17"/>
            <p:cNvGrpSpPr/>
            <p:nvPr/>
          </p:nvGrpSpPr>
          <p:grpSpPr>
            <a:xfrm>
              <a:off x="4422783" y="4405251"/>
              <a:ext cx="2952854" cy="2202168"/>
              <a:chOff x="4236247" y="4306975"/>
              <a:chExt cx="2952854" cy="220216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6247" y="4306975"/>
                <a:ext cx="2061779" cy="15073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4525" y="4695623"/>
                <a:ext cx="2014576" cy="13081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6589" y="5023824"/>
                <a:ext cx="1605224" cy="14853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777295" y="4861905"/>
              <a:ext cx="4099033" cy="1446904"/>
            </a:xfrm>
            <a:prstGeom prst="rect">
              <a:avLst/>
            </a:prstGeom>
            <a:gradFill>
              <a:gsLst>
                <a:gs pos="50000">
                  <a:srgbClr val="FFFFFF">
                    <a:alpha val="90000"/>
                  </a:srgbClr>
                </a:gs>
                <a:gs pos="11000">
                  <a:srgbClr val="FFFFFF">
                    <a:alpha val="84000"/>
                  </a:srgbClr>
                </a:gs>
                <a:gs pos="0">
                  <a:schemeClr val="bg1">
                    <a:alpha val="0"/>
                  </a:schemeClr>
                </a:gs>
                <a:gs pos="88000">
                  <a:schemeClr val="bg1">
                    <a:alpha val="8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Dashboards and </a:t>
              </a:r>
            </a:p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Reports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4041" y="4366793"/>
            <a:ext cx="2727667" cy="2162377"/>
            <a:chOff x="804041" y="4366793"/>
            <a:chExt cx="2727667" cy="2162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66" y="4366793"/>
              <a:ext cx="1638416" cy="21623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804041" y="4861905"/>
              <a:ext cx="2727667" cy="1446904"/>
            </a:xfrm>
            <a:prstGeom prst="rect">
              <a:avLst/>
            </a:prstGeom>
            <a:gradFill>
              <a:gsLst>
                <a:gs pos="50000">
                  <a:srgbClr val="FFFFFF">
                    <a:alpha val="90000"/>
                  </a:srgbClr>
                </a:gs>
                <a:gs pos="11000">
                  <a:srgbClr val="FFFFFF">
                    <a:alpha val="84000"/>
                  </a:srgbClr>
                </a:gs>
                <a:gs pos="0">
                  <a:schemeClr val="bg1">
                    <a:alpha val="0"/>
                  </a:schemeClr>
                </a:gs>
                <a:gs pos="88000">
                  <a:schemeClr val="bg1">
                    <a:alpha val="8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Conference</a:t>
              </a:r>
            </a:p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Papers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21915" y="4215810"/>
            <a:ext cx="3639161" cy="2260531"/>
            <a:chOff x="8121915" y="4215810"/>
            <a:chExt cx="3639161" cy="22605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42255" y="4215810"/>
              <a:ext cx="2382459" cy="226053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121915" y="5041817"/>
              <a:ext cx="3639161" cy="1087080"/>
            </a:xfrm>
            <a:prstGeom prst="rect">
              <a:avLst/>
            </a:prstGeom>
            <a:gradFill>
              <a:gsLst>
                <a:gs pos="50000">
                  <a:srgbClr val="FFFFFF">
                    <a:alpha val="90000"/>
                  </a:srgbClr>
                </a:gs>
                <a:gs pos="11000">
                  <a:srgbClr val="FFFFFF">
                    <a:alpha val="84000"/>
                  </a:srgbClr>
                </a:gs>
                <a:gs pos="0">
                  <a:schemeClr val="bg1">
                    <a:alpha val="0"/>
                  </a:schemeClr>
                </a:gs>
                <a:gs pos="88000">
                  <a:schemeClr val="bg1">
                    <a:alpha val="8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Drive 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3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611754" y="4783857"/>
            <a:ext cx="7668198" cy="1524088"/>
            <a:chOff x="1143001" y="1930644"/>
            <a:chExt cx="9905999" cy="1968861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3332813" y="3060322"/>
              <a:ext cx="4988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041859" y="2225373"/>
              <a:ext cx="1392245" cy="834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smtClean="0">
                  <a:latin typeface="Gill Sans Light"/>
                  <a:cs typeface="Gill Sans Light"/>
                </a:rPr>
                <a:t>Train</a:t>
              </a:r>
              <a:endParaRPr lang="en-US" sz="4400" dirty="0">
                <a:latin typeface="Gill Sans Light"/>
                <a:cs typeface="Gill Sans Ligh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143001" y="1930644"/>
              <a:ext cx="2189812" cy="1968861"/>
              <a:chOff x="1143001" y="2025240"/>
              <a:chExt cx="2189812" cy="1968861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143001" y="2025240"/>
                <a:ext cx="2189812" cy="101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Data</a:t>
                </a:r>
              </a:p>
            </p:txBody>
          </p:sp>
          <p:sp>
            <p:nvSpPr>
              <p:cNvPr id="46" name="Can 45"/>
              <p:cNvSpPr/>
              <p:nvPr/>
            </p:nvSpPr>
            <p:spPr>
              <a:xfrm>
                <a:off x="1742607" y="3098306"/>
                <a:ext cx="990600" cy="895795"/>
              </a:xfrm>
              <a:prstGeom prst="can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320813" y="1930644"/>
              <a:ext cx="2728187" cy="1821955"/>
              <a:chOff x="8320813" y="2025240"/>
              <a:chExt cx="2728187" cy="18219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8320813" y="2025240"/>
                <a:ext cx="2728187" cy="101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Model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8815476" y="3120718"/>
                <a:ext cx="1738859" cy="726477"/>
                <a:chOff x="5164111" y="3471333"/>
                <a:chExt cx="1738859" cy="726477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5733590" y="3471333"/>
                  <a:ext cx="726477" cy="7264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460067" y="3834571"/>
                  <a:ext cx="44290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Freeform 31"/>
                <p:cNvSpPr/>
                <p:nvPr/>
              </p:nvSpPr>
              <p:spPr>
                <a:xfrm>
                  <a:off x="5921135" y="3665841"/>
                  <a:ext cx="382018" cy="337459"/>
                </a:xfrm>
                <a:custGeom>
                  <a:avLst/>
                  <a:gdLst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51 h 397251"/>
                    <a:gd name="connsiteX1" fmla="*/ 449705 w 449705"/>
                    <a:gd name="connsiteY1" fmla="*/ 12 h 397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9705" h="397251">
                      <a:moveTo>
                        <a:pt x="0" y="397251"/>
                      </a:moveTo>
                      <a:cubicBezTo>
                        <a:pt x="277319" y="384759"/>
                        <a:pt x="209862" y="-2487"/>
                        <a:pt x="449705" y="12"/>
                      </a:cubicBezTo>
                    </a:path>
                  </a:pathLst>
                </a:cu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5164111" y="3505533"/>
                  <a:ext cx="569627" cy="653048"/>
                  <a:chOff x="5007113" y="3505533"/>
                  <a:chExt cx="726625" cy="653048"/>
                </a:xfrm>
              </p:grpSpPr>
              <p:cxnSp>
                <p:nvCxnSpPr>
                  <p:cNvPr id="35" name="Straight Arrow Connector 34"/>
                  <p:cNvCxnSpPr>
                    <a:endCxn id="30" idx="2"/>
                  </p:cNvCxnSpPr>
                  <p:nvPr/>
                </p:nvCxnSpPr>
                <p:spPr>
                  <a:xfrm flipV="1">
                    <a:off x="5205407" y="3834572"/>
                    <a:ext cx="528143" cy="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Oval 35"/>
                  <p:cNvSpPr/>
                  <p:nvPr/>
                </p:nvSpPr>
                <p:spPr>
                  <a:xfrm>
                    <a:off x="5007113" y="3756114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" name="Straight Arrow Connector 36"/>
                  <p:cNvCxnSpPr/>
                  <p:nvPr/>
                </p:nvCxnSpPr>
                <p:spPr>
                  <a:xfrm flipV="1">
                    <a:off x="5164027" y="3964898"/>
                    <a:ext cx="569711" cy="11522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Oval 37"/>
                  <p:cNvSpPr/>
                  <p:nvPr/>
                </p:nvSpPr>
                <p:spPr>
                  <a:xfrm>
                    <a:off x="5007113" y="4001667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5164027" y="3583990"/>
                    <a:ext cx="569563" cy="13289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al 43"/>
                  <p:cNvSpPr/>
                  <p:nvPr/>
                </p:nvSpPr>
                <p:spPr>
                  <a:xfrm>
                    <a:off x="5007113" y="3505533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5" name="Group 4"/>
          <p:cNvGrpSpPr/>
          <p:nvPr/>
        </p:nvGrpSpPr>
        <p:grpSpPr>
          <a:xfrm>
            <a:off x="3842727" y="1804085"/>
            <a:ext cx="4828594" cy="3004662"/>
            <a:chOff x="3842727" y="1804085"/>
            <a:chExt cx="4828594" cy="3004662"/>
          </a:xfrm>
        </p:grpSpPr>
        <p:grpSp>
          <p:nvGrpSpPr>
            <p:cNvPr id="67" name="Group 66"/>
            <p:cNvGrpSpPr/>
            <p:nvPr/>
          </p:nvGrpSpPr>
          <p:grpSpPr>
            <a:xfrm>
              <a:off x="4448436" y="1804085"/>
              <a:ext cx="3373394" cy="1638875"/>
              <a:chOff x="3650399" y="536582"/>
              <a:chExt cx="4357847" cy="2117145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3650399" y="536582"/>
                <a:ext cx="4357847" cy="1312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 smtClean="0">
                    <a:latin typeface="Gill Sans Light"/>
                    <a:cs typeface="Gill Sans Light"/>
                  </a:rPr>
                  <a:t>Actions</a:t>
                </a:r>
                <a:endParaRPr lang="en-US" sz="6000" dirty="0">
                  <a:latin typeface="Gill Sans Light"/>
                  <a:cs typeface="Gill Sans Light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5174050" y="1616942"/>
                <a:ext cx="1584243" cy="1036785"/>
                <a:chOff x="5231801" y="1828698"/>
                <a:chExt cx="1584243" cy="1036785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5231801" y="1828698"/>
                  <a:ext cx="1137406" cy="1036785"/>
                  <a:chOff x="5547173" y="1897817"/>
                  <a:chExt cx="1137406" cy="1036785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5704275" y="2671118"/>
                    <a:ext cx="263484" cy="263484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1"/>
                  <p:cNvSpPr/>
                  <p:nvPr/>
                </p:nvSpPr>
                <p:spPr>
                  <a:xfrm>
                    <a:off x="5547173" y="2177507"/>
                    <a:ext cx="1137406" cy="625353"/>
                  </a:xfrm>
                  <a:custGeom>
                    <a:avLst/>
                    <a:gdLst>
                      <a:gd name="connsiteX0" fmla="*/ 0 w 1135900"/>
                      <a:gd name="connsiteY0" fmla="*/ 410371 h 820742"/>
                      <a:gd name="connsiteX1" fmla="*/ 567950 w 1135900"/>
                      <a:gd name="connsiteY1" fmla="*/ 0 h 820742"/>
                      <a:gd name="connsiteX2" fmla="*/ 1135900 w 1135900"/>
                      <a:gd name="connsiteY2" fmla="*/ 410371 h 820742"/>
                      <a:gd name="connsiteX3" fmla="*/ 567950 w 1135900"/>
                      <a:gd name="connsiteY3" fmla="*/ 820742 h 820742"/>
                      <a:gd name="connsiteX4" fmla="*/ 0 w 1135900"/>
                      <a:gd name="connsiteY4" fmla="*/ 410371 h 820742"/>
                      <a:gd name="connsiteX0" fmla="*/ 1506 w 1137406"/>
                      <a:gd name="connsiteY0" fmla="*/ 410371 h 625353"/>
                      <a:gd name="connsiteX1" fmla="*/ 569456 w 1137406"/>
                      <a:gd name="connsiteY1" fmla="*/ 0 h 625353"/>
                      <a:gd name="connsiteX2" fmla="*/ 1137406 w 1137406"/>
                      <a:gd name="connsiteY2" fmla="*/ 410371 h 625353"/>
                      <a:gd name="connsiteX3" fmla="*/ 455945 w 1137406"/>
                      <a:gd name="connsiteY3" fmla="*/ 625249 h 625353"/>
                      <a:gd name="connsiteX4" fmla="*/ 1506 w 1137406"/>
                      <a:gd name="connsiteY4" fmla="*/ 410371 h 625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406" h="625353">
                        <a:moveTo>
                          <a:pt x="1506" y="410371"/>
                        </a:moveTo>
                        <a:cubicBezTo>
                          <a:pt x="20424" y="306163"/>
                          <a:pt x="255786" y="0"/>
                          <a:pt x="569456" y="0"/>
                        </a:cubicBezTo>
                        <a:cubicBezTo>
                          <a:pt x="883126" y="0"/>
                          <a:pt x="1137406" y="183729"/>
                          <a:pt x="1137406" y="410371"/>
                        </a:cubicBezTo>
                        <a:cubicBezTo>
                          <a:pt x="1137406" y="637013"/>
                          <a:pt x="769615" y="625249"/>
                          <a:pt x="455945" y="625249"/>
                        </a:cubicBezTo>
                        <a:cubicBezTo>
                          <a:pt x="142275" y="625249"/>
                          <a:pt x="-17412" y="514579"/>
                          <a:pt x="1506" y="41037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6285498" y="2671118"/>
                    <a:ext cx="263484" cy="263484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6042520" y="1897817"/>
                    <a:ext cx="183844" cy="27969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Oval 51"/>
                  <p:cNvSpPr/>
                  <p:nvPr/>
                </p:nvSpPr>
                <p:spPr>
                  <a:xfrm rot="1980836">
                    <a:off x="5771436" y="2220945"/>
                    <a:ext cx="287997" cy="331878"/>
                  </a:xfrm>
                  <a:custGeom>
                    <a:avLst/>
                    <a:gdLst>
                      <a:gd name="connsiteX0" fmla="*/ 0 w 1135900"/>
                      <a:gd name="connsiteY0" fmla="*/ 410371 h 820742"/>
                      <a:gd name="connsiteX1" fmla="*/ 567950 w 1135900"/>
                      <a:gd name="connsiteY1" fmla="*/ 0 h 820742"/>
                      <a:gd name="connsiteX2" fmla="*/ 1135900 w 1135900"/>
                      <a:gd name="connsiteY2" fmla="*/ 410371 h 820742"/>
                      <a:gd name="connsiteX3" fmla="*/ 567950 w 1135900"/>
                      <a:gd name="connsiteY3" fmla="*/ 820742 h 820742"/>
                      <a:gd name="connsiteX4" fmla="*/ 0 w 1135900"/>
                      <a:gd name="connsiteY4" fmla="*/ 410371 h 820742"/>
                      <a:gd name="connsiteX0" fmla="*/ 1506 w 1137406"/>
                      <a:gd name="connsiteY0" fmla="*/ 410371 h 625353"/>
                      <a:gd name="connsiteX1" fmla="*/ 569456 w 1137406"/>
                      <a:gd name="connsiteY1" fmla="*/ 0 h 625353"/>
                      <a:gd name="connsiteX2" fmla="*/ 1137406 w 1137406"/>
                      <a:gd name="connsiteY2" fmla="*/ 410371 h 625353"/>
                      <a:gd name="connsiteX3" fmla="*/ 455945 w 1137406"/>
                      <a:gd name="connsiteY3" fmla="*/ 625249 h 625353"/>
                      <a:gd name="connsiteX4" fmla="*/ 1506 w 1137406"/>
                      <a:gd name="connsiteY4" fmla="*/ 410371 h 625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406" h="625353">
                        <a:moveTo>
                          <a:pt x="1506" y="410371"/>
                        </a:moveTo>
                        <a:cubicBezTo>
                          <a:pt x="20424" y="306163"/>
                          <a:pt x="255786" y="0"/>
                          <a:pt x="569456" y="0"/>
                        </a:cubicBezTo>
                        <a:cubicBezTo>
                          <a:pt x="883126" y="0"/>
                          <a:pt x="1137406" y="183729"/>
                          <a:pt x="1137406" y="410371"/>
                        </a:cubicBezTo>
                        <a:cubicBezTo>
                          <a:pt x="1137406" y="637013"/>
                          <a:pt x="769615" y="625249"/>
                          <a:pt x="455945" y="625249"/>
                        </a:cubicBezTo>
                        <a:cubicBezTo>
                          <a:pt x="142275" y="625249"/>
                          <a:pt x="-17412" y="514579"/>
                          <a:pt x="1506" y="41037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1"/>
                  <p:cNvSpPr/>
                  <p:nvPr/>
                </p:nvSpPr>
                <p:spPr>
                  <a:xfrm rot="20412118">
                    <a:off x="6149347" y="2219293"/>
                    <a:ext cx="287997" cy="331878"/>
                  </a:xfrm>
                  <a:custGeom>
                    <a:avLst/>
                    <a:gdLst>
                      <a:gd name="connsiteX0" fmla="*/ 0 w 1135900"/>
                      <a:gd name="connsiteY0" fmla="*/ 410371 h 820742"/>
                      <a:gd name="connsiteX1" fmla="*/ 567950 w 1135900"/>
                      <a:gd name="connsiteY1" fmla="*/ 0 h 820742"/>
                      <a:gd name="connsiteX2" fmla="*/ 1135900 w 1135900"/>
                      <a:gd name="connsiteY2" fmla="*/ 410371 h 820742"/>
                      <a:gd name="connsiteX3" fmla="*/ 567950 w 1135900"/>
                      <a:gd name="connsiteY3" fmla="*/ 820742 h 820742"/>
                      <a:gd name="connsiteX4" fmla="*/ 0 w 1135900"/>
                      <a:gd name="connsiteY4" fmla="*/ 410371 h 820742"/>
                      <a:gd name="connsiteX0" fmla="*/ 1506 w 1137406"/>
                      <a:gd name="connsiteY0" fmla="*/ 410371 h 625353"/>
                      <a:gd name="connsiteX1" fmla="*/ 569456 w 1137406"/>
                      <a:gd name="connsiteY1" fmla="*/ 0 h 625353"/>
                      <a:gd name="connsiteX2" fmla="*/ 1137406 w 1137406"/>
                      <a:gd name="connsiteY2" fmla="*/ 410371 h 625353"/>
                      <a:gd name="connsiteX3" fmla="*/ 455945 w 1137406"/>
                      <a:gd name="connsiteY3" fmla="*/ 625249 h 625353"/>
                      <a:gd name="connsiteX4" fmla="*/ 1506 w 1137406"/>
                      <a:gd name="connsiteY4" fmla="*/ 410371 h 625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7406" h="625353">
                        <a:moveTo>
                          <a:pt x="1506" y="410371"/>
                        </a:moveTo>
                        <a:cubicBezTo>
                          <a:pt x="20424" y="306163"/>
                          <a:pt x="255786" y="0"/>
                          <a:pt x="569456" y="0"/>
                        </a:cubicBezTo>
                        <a:cubicBezTo>
                          <a:pt x="883126" y="0"/>
                          <a:pt x="1137406" y="183729"/>
                          <a:pt x="1137406" y="410371"/>
                        </a:cubicBezTo>
                        <a:cubicBezTo>
                          <a:pt x="1137406" y="637013"/>
                          <a:pt x="769615" y="625249"/>
                          <a:pt x="455945" y="625249"/>
                        </a:cubicBezTo>
                        <a:cubicBezTo>
                          <a:pt x="142275" y="625249"/>
                          <a:pt x="-17412" y="514579"/>
                          <a:pt x="1506" y="41037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6378832" y="2329311"/>
                  <a:ext cx="437212" cy="188003"/>
                  <a:chOff x="6369207" y="2233061"/>
                  <a:chExt cx="437212" cy="188003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6369207" y="2233061"/>
                    <a:ext cx="291475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6564429" y="2316113"/>
                    <a:ext cx="24199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6445963" y="2421064"/>
                    <a:ext cx="291475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9" name="Group 68"/>
            <p:cNvGrpSpPr/>
            <p:nvPr/>
          </p:nvGrpSpPr>
          <p:grpSpPr>
            <a:xfrm>
              <a:off x="7004273" y="3103922"/>
              <a:ext cx="1667048" cy="1704825"/>
              <a:chOff x="7038101" y="2045329"/>
              <a:chExt cx="2153541" cy="2202342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 flipH="1" flipV="1">
                <a:off x="7038101" y="2045329"/>
                <a:ext cx="2153541" cy="22023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 rot="2702645">
                <a:off x="7656864" y="2534729"/>
                <a:ext cx="1575384" cy="8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Gill Sans Light"/>
                    <a:cs typeface="Gill Sans Light"/>
                  </a:rPr>
                  <a:t>Serve</a:t>
                </a:r>
                <a:endParaRPr lang="en-US" sz="4400" dirty="0">
                  <a:latin typeface="Gill Sans Light"/>
                  <a:cs typeface="Gill Sans Light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3842727" y="3147126"/>
              <a:ext cx="1422428" cy="1661621"/>
              <a:chOff x="2953924" y="2101141"/>
              <a:chExt cx="1837533" cy="2146530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 flipH="1">
                <a:off x="2953924" y="2156785"/>
                <a:ext cx="1837533" cy="20908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 rot="18777579">
                <a:off x="2687929" y="2523585"/>
                <a:ext cx="1679837" cy="8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Gill Sans Light"/>
                    <a:cs typeface="Gill Sans Light"/>
                  </a:rPr>
                  <a:t>Adapt</a:t>
                </a:r>
                <a:endParaRPr lang="en-US" sz="4400" dirty="0">
                  <a:latin typeface="Gill Sans Light"/>
                  <a:cs typeface="Gill Sans Light"/>
                </a:endParaRPr>
              </a:p>
            </p:txBody>
          </p:sp>
        </p:grpSp>
      </p:grpSp>
      <p:sp>
        <p:nvSpPr>
          <p:cNvPr id="43" name="Circular Arrow 42"/>
          <p:cNvSpPr/>
          <p:nvPr/>
        </p:nvSpPr>
        <p:spPr>
          <a:xfrm rot="5400000" flipH="1">
            <a:off x="5500472" y="3615663"/>
            <a:ext cx="1353774" cy="135377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02766"/>
              <a:gd name="adj5" fmla="val 12500"/>
            </a:avLst>
          </a:prstGeom>
          <a:ln>
            <a:headEnd type="none" w="med" len="med"/>
            <a:tailEnd type="none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64" y="471238"/>
            <a:ext cx="7863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Museo Sans 100" charset="0"/>
                <a:ea typeface="Museo Sans 100" charset="0"/>
                <a:cs typeface="Museo Sans 100" charset="0"/>
              </a:rPr>
              <a:t>Future of Learning Systems</a:t>
            </a:r>
          </a:p>
        </p:txBody>
      </p:sp>
    </p:spTree>
    <p:extLst>
      <p:ext uri="{BB962C8B-B14F-4D97-AF65-F5344CB8AC3E}">
        <p14:creationId xmlns:p14="http://schemas.microsoft.com/office/powerpoint/2010/main" val="12211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191495" y="3048000"/>
            <a:ext cx="11379200" cy="2895600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•"/>
              <a:defRPr sz="4267" b="0" i="0" kern="1200">
                <a:solidFill>
                  <a:schemeClr val="accent6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5"/>
              </a:buClr>
              <a:buSzPct val="60000"/>
              <a:buFont typeface="Courier New" charset="0"/>
              <a:buChar char="o"/>
              <a:defRPr sz="3733" b="0" i="0" kern="1200">
                <a:solidFill>
                  <a:schemeClr val="accent6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•"/>
              <a:defRPr sz="3200" b="0" i="0" kern="1200">
                <a:solidFill>
                  <a:schemeClr val="accent6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5"/>
              </a:buClr>
              <a:buSzPct val="60000"/>
              <a:buFont typeface="Courier New"/>
              <a:buChar char="o"/>
              <a:defRPr sz="2667" b="0" i="0" kern="1200">
                <a:solidFill>
                  <a:schemeClr val="accent6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5"/>
              </a:buClr>
              <a:buSzPct val="60000"/>
              <a:buFont typeface="Courier New"/>
              <a:buChar char="o"/>
              <a:defRPr sz="2667" b="0" i="0" kern="1200">
                <a:solidFill>
                  <a:schemeClr val="accent6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solidFill>
                  <a:schemeClr val="tx1"/>
                </a:solidFill>
              </a:rPr>
              <a:t>Joseph E. Gonzalez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2800" dirty="0" smtClean="0">
                <a:hlinkClick r:id="rId2"/>
              </a:rPr>
              <a:t>jegonzal@cs.berkeley.edu</a:t>
            </a:r>
            <a:r>
              <a:rPr lang="en-US" sz="2800" dirty="0" smtClean="0">
                <a:solidFill>
                  <a:schemeClr val="tx1"/>
                </a:solidFill>
              </a:rPr>
              <a:t>, Assistant Professor @ UC Berkeley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3200" dirty="0">
                <a:hlinkClick r:id="rId3"/>
              </a:rPr>
              <a:t>joseph@dato.com</a:t>
            </a:r>
            <a:r>
              <a:rPr lang="en-US" sz="3200" dirty="0">
                <a:solidFill>
                  <a:schemeClr val="tx1"/>
                </a:solidFill>
              </a:rPr>
              <a:t>,</a:t>
            </a:r>
            <a:r>
              <a:rPr lang="en-US" sz="32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Co-Founder @ </a:t>
            </a:r>
            <a:r>
              <a:rPr lang="en-US" sz="2800" dirty="0" err="1">
                <a:solidFill>
                  <a:schemeClr val="tx1"/>
                </a:solidFill>
              </a:rPr>
              <a:t>Dato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24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143001" y="1789735"/>
            <a:ext cx="9905999" cy="1889046"/>
            <a:chOff x="1143001" y="2010459"/>
            <a:chExt cx="9905999" cy="188904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332813" y="3060322"/>
              <a:ext cx="4988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799288" y="2096062"/>
              <a:ext cx="20550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Gill Sans Light"/>
                  <a:cs typeface="Gill Sans Light"/>
                </a:rPr>
                <a:t>Training</a:t>
              </a:r>
              <a:endParaRPr lang="en-US" sz="6000" dirty="0">
                <a:latin typeface="Gill Sans Light"/>
                <a:cs typeface="Gill Sans Ligh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143001" y="2010459"/>
              <a:ext cx="2189812" cy="1889046"/>
              <a:chOff x="1143001" y="2105055"/>
              <a:chExt cx="2189812" cy="188904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143001" y="2105055"/>
                <a:ext cx="21898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Data</a:t>
                </a: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1742607" y="3098306"/>
                <a:ext cx="990600" cy="895795"/>
              </a:xfrm>
              <a:prstGeom prst="can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8320813" y="2010459"/>
              <a:ext cx="2728187" cy="1742140"/>
              <a:chOff x="8320813" y="2105055"/>
              <a:chExt cx="2728187" cy="174214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320813" y="2105055"/>
                <a:ext cx="27281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Model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8815476" y="3120718"/>
                <a:ext cx="1738859" cy="726477"/>
                <a:chOff x="5164111" y="3471333"/>
                <a:chExt cx="1738859" cy="72647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5733590" y="3471333"/>
                  <a:ext cx="726477" cy="7264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6460067" y="3834571"/>
                  <a:ext cx="44290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Freeform 33"/>
                <p:cNvSpPr/>
                <p:nvPr/>
              </p:nvSpPr>
              <p:spPr>
                <a:xfrm>
                  <a:off x="5921135" y="3665841"/>
                  <a:ext cx="382018" cy="337459"/>
                </a:xfrm>
                <a:custGeom>
                  <a:avLst/>
                  <a:gdLst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51 h 397251"/>
                    <a:gd name="connsiteX1" fmla="*/ 449705 w 449705"/>
                    <a:gd name="connsiteY1" fmla="*/ 12 h 397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9705" h="397251">
                      <a:moveTo>
                        <a:pt x="0" y="397251"/>
                      </a:moveTo>
                      <a:cubicBezTo>
                        <a:pt x="277319" y="384759"/>
                        <a:pt x="209862" y="-2487"/>
                        <a:pt x="449705" y="12"/>
                      </a:cubicBezTo>
                    </a:path>
                  </a:pathLst>
                </a:cu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7" name="Group 46"/>
                <p:cNvGrpSpPr/>
                <p:nvPr/>
              </p:nvGrpSpPr>
              <p:grpSpPr>
                <a:xfrm>
                  <a:off x="5164111" y="3505533"/>
                  <a:ext cx="569627" cy="653048"/>
                  <a:chOff x="5007113" y="3505533"/>
                  <a:chExt cx="726625" cy="653048"/>
                </a:xfrm>
              </p:grpSpPr>
              <p:cxnSp>
                <p:nvCxnSpPr>
                  <p:cNvPr id="6" name="Straight Arrow Connector 5"/>
                  <p:cNvCxnSpPr>
                    <a:stCxn id="26" idx="6"/>
                    <a:endCxn id="4" idx="2"/>
                  </p:cNvCxnSpPr>
                  <p:nvPr/>
                </p:nvCxnSpPr>
                <p:spPr>
                  <a:xfrm>
                    <a:off x="5205405" y="3834571"/>
                    <a:ext cx="528144" cy="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Oval 25"/>
                  <p:cNvSpPr/>
                  <p:nvPr/>
                </p:nvSpPr>
                <p:spPr>
                  <a:xfrm>
                    <a:off x="5007113" y="3756114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9" name="Straight Arrow Connector 38"/>
                  <p:cNvCxnSpPr/>
                  <p:nvPr/>
                </p:nvCxnSpPr>
                <p:spPr>
                  <a:xfrm flipV="1">
                    <a:off x="5164027" y="3964898"/>
                    <a:ext cx="569711" cy="11522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Oval 39"/>
                  <p:cNvSpPr/>
                  <p:nvPr/>
                </p:nvSpPr>
                <p:spPr>
                  <a:xfrm>
                    <a:off x="5007113" y="4001667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5164027" y="3583990"/>
                    <a:ext cx="569563" cy="13289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Oval 42"/>
                  <p:cNvSpPr/>
                  <p:nvPr/>
                </p:nvSpPr>
                <p:spPr>
                  <a:xfrm>
                    <a:off x="5007113" y="3505533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" name="TextBox 1"/>
          <p:cNvSpPr txBox="1"/>
          <p:nvPr/>
        </p:nvSpPr>
        <p:spPr>
          <a:xfrm>
            <a:off x="804041" y="447736"/>
            <a:ext cx="10788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Gill Sans Light" charset="0"/>
                <a:ea typeface="Gill Sans Light" charset="0"/>
                <a:cs typeface="Gill Sans Light" charset="0"/>
              </a:rPr>
              <a:t>What happens </a:t>
            </a:r>
            <a:r>
              <a:rPr lang="en-US" sz="6000" i="1" dirty="0" smtClean="0">
                <a:solidFill>
                  <a:schemeClr val="accent4"/>
                </a:solidFill>
                <a:latin typeface="Gill Sans Light" charset="0"/>
                <a:ea typeface="Gill Sans Light" charset="0"/>
                <a:cs typeface="Gill Sans Light" charset="0"/>
              </a:rPr>
              <a:t>after</a:t>
            </a:r>
            <a:r>
              <a:rPr lang="en-US" sz="6000" dirty="0" smtClean="0">
                <a:solidFill>
                  <a:schemeClr val="accent4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sz="5400" dirty="0" smtClean="0">
                <a:latin typeface="Gill Sans Light" charset="0"/>
                <a:ea typeface="Gill Sans Light" charset="0"/>
                <a:cs typeface="Gill Sans Light" charset="0"/>
              </a:rPr>
              <a:t>we train a model?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403459" y="3846067"/>
            <a:ext cx="6846707" cy="346841"/>
            <a:chOff x="2403459" y="4177141"/>
            <a:chExt cx="6846707" cy="34684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403459" y="4177141"/>
              <a:ext cx="6846707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sp>
          <p:nvSpPr>
            <p:cNvPr id="13" name="Down Arrow 12"/>
            <p:cNvSpPr/>
            <p:nvPr/>
          </p:nvSpPr>
          <p:spPr>
            <a:xfrm>
              <a:off x="5267137" y="4177141"/>
              <a:ext cx="1119352" cy="346841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77295" y="4405251"/>
            <a:ext cx="4099033" cy="2202168"/>
            <a:chOff x="3777295" y="4405251"/>
            <a:chExt cx="4099033" cy="2202168"/>
          </a:xfrm>
        </p:grpSpPr>
        <p:grpSp>
          <p:nvGrpSpPr>
            <p:cNvPr id="18" name="Group 17"/>
            <p:cNvGrpSpPr/>
            <p:nvPr/>
          </p:nvGrpSpPr>
          <p:grpSpPr>
            <a:xfrm>
              <a:off x="4422783" y="4405251"/>
              <a:ext cx="2952854" cy="2202168"/>
              <a:chOff x="4236247" y="4306975"/>
              <a:chExt cx="2952854" cy="220216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6247" y="4306975"/>
                <a:ext cx="2061779" cy="15073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4525" y="4695623"/>
                <a:ext cx="2014576" cy="13081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6589" y="5023824"/>
                <a:ext cx="1605224" cy="14853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777295" y="4861905"/>
              <a:ext cx="4099033" cy="1446904"/>
            </a:xfrm>
            <a:prstGeom prst="rect">
              <a:avLst/>
            </a:prstGeom>
            <a:gradFill>
              <a:gsLst>
                <a:gs pos="50000">
                  <a:srgbClr val="FFFFFF">
                    <a:alpha val="90000"/>
                  </a:srgbClr>
                </a:gs>
                <a:gs pos="11000">
                  <a:srgbClr val="FFFFFF">
                    <a:alpha val="84000"/>
                  </a:srgbClr>
                </a:gs>
                <a:gs pos="0">
                  <a:schemeClr val="bg1">
                    <a:alpha val="0"/>
                  </a:schemeClr>
                </a:gs>
                <a:gs pos="88000">
                  <a:schemeClr val="bg1">
                    <a:alpha val="8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Dashboards and </a:t>
              </a:r>
            </a:p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Reports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4041" y="4366793"/>
            <a:ext cx="2727667" cy="2162377"/>
            <a:chOff x="804041" y="4366793"/>
            <a:chExt cx="2727667" cy="2162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66" y="4366793"/>
              <a:ext cx="1638416" cy="21623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804041" y="4861905"/>
              <a:ext cx="2727667" cy="1446904"/>
            </a:xfrm>
            <a:prstGeom prst="rect">
              <a:avLst/>
            </a:prstGeom>
            <a:gradFill>
              <a:gsLst>
                <a:gs pos="50000">
                  <a:srgbClr val="FFFFFF">
                    <a:alpha val="90000"/>
                  </a:srgbClr>
                </a:gs>
                <a:gs pos="11000">
                  <a:srgbClr val="FFFFFF">
                    <a:alpha val="84000"/>
                  </a:srgbClr>
                </a:gs>
                <a:gs pos="0">
                  <a:schemeClr val="bg1">
                    <a:alpha val="0"/>
                  </a:schemeClr>
                </a:gs>
                <a:gs pos="88000">
                  <a:schemeClr val="bg1">
                    <a:alpha val="8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Conference</a:t>
              </a:r>
            </a:p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Papers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-268014" y="-756745"/>
            <a:ext cx="12817366" cy="836300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121915" y="4215810"/>
            <a:ext cx="3639161" cy="2260531"/>
            <a:chOff x="8121915" y="4215810"/>
            <a:chExt cx="3639161" cy="22605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42255" y="4215810"/>
              <a:ext cx="2382459" cy="226053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121915" y="5041817"/>
              <a:ext cx="3639161" cy="1087080"/>
            </a:xfrm>
            <a:prstGeom prst="rect">
              <a:avLst/>
            </a:prstGeom>
            <a:gradFill>
              <a:gsLst>
                <a:gs pos="50000">
                  <a:srgbClr val="FFFFFF">
                    <a:alpha val="90000"/>
                  </a:srgbClr>
                </a:gs>
                <a:gs pos="11000">
                  <a:srgbClr val="FFFFFF">
                    <a:alpha val="84000"/>
                  </a:srgbClr>
                </a:gs>
                <a:gs pos="0">
                  <a:schemeClr val="bg1">
                    <a:alpha val="0"/>
                  </a:schemeClr>
                </a:gs>
                <a:gs pos="88000">
                  <a:schemeClr val="bg1">
                    <a:alpha val="8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600" dirty="0" smtClean="0">
                  <a:latin typeface="Museo Sans 100" charset="0"/>
                  <a:ea typeface="Museo Sans 100" charset="0"/>
                  <a:cs typeface="Museo Sans 100" charset="0"/>
                </a:rPr>
                <a:t>Drive 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5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14878" y="761997"/>
            <a:ext cx="2168082" cy="2639436"/>
            <a:chOff x="285473" y="1399164"/>
            <a:chExt cx="2168082" cy="2639436"/>
          </a:xfrm>
        </p:grpSpPr>
        <p:sp>
          <p:nvSpPr>
            <p:cNvPr id="7" name="TextBox 6"/>
            <p:cNvSpPr txBox="1"/>
            <p:nvPr/>
          </p:nvSpPr>
          <p:spPr>
            <a:xfrm>
              <a:off x="285473" y="1399164"/>
              <a:ext cx="21680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Gill Sans Light"/>
                  <a:cs typeface="Gill Sans Light"/>
                </a:rPr>
                <a:t>Suggesting Items</a:t>
              </a:r>
              <a:br>
                <a:rPr lang="en-US" sz="2400" dirty="0">
                  <a:latin typeface="Gill Sans Light"/>
                  <a:cs typeface="Gill Sans Light"/>
                </a:rPr>
              </a:br>
              <a:r>
                <a:rPr lang="en-US" sz="2400" dirty="0">
                  <a:latin typeface="Gill Sans Light"/>
                  <a:cs typeface="Gill Sans Light"/>
                </a:rPr>
                <a:t>at Checkout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22098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986950" y="761998"/>
            <a:ext cx="2095035" cy="2475183"/>
            <a:chOff x="2483812" y="1399164"/>
            <a:chExt cx="2095035" cy="2475183"/>
          </a:xfrm>
        </p:grpSpPr>
        <p:sp>
          <p:nvSpPr>
            <p:cNvPr id="8" name="TextBox 7"/>
            <p:cNvSpPr txBox="1"/>
            <p:nvPr/>
          </p:nvSpPr>
          <p:spPr>
            <a:xfrm>
              <a:off x="2820260" y="1399164"/>
              <a:ext cx="13969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Gill Sans Light"/>
                  <a:cs typeface="Gill Sans Light"/>
                </a:rPr>
                <a:t>Fraud </a:t>
              </a:r>
              <a:br>
                <a:rPr lang="en-US" sz="2400" dirty="0">
                  <a:latin typeface="Gill Sans Light"/>
                  <a:cs typeface="Gill Sans Light"/>
                </a:rPr>
              </a:br>
              <a:r>
                <a:rPr lang="en-US" sz="2400" dirty="0">
                  <a:latin typeface="Gill Sans Light"/>
                  <a:cs typeface="Gill Sans Light"/>
                </a:rPr>
                <a:t>Detection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3812" y="2319867"/>
              <a:ext cx="2095035" cy="155448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353528" y="761998"/>
            <a:ext cx="1936654" cy="2475183"/>
            <a:chOff x="4724399" y="1399164"/>
            <a:chExt cx="1936654" cy="2475183"/>
          </a:xfrm>
        </p:grpSpPr>
        <p:sp>
          <p:nvSpPr>
            <p:cNvPr id="9" name="TextBox 8"/>
            <p:cNvSpPr txBox="1"/>
            <p:nvPr/>
          </p:nvSpPr>
          <p:spPr>
            <a:xfrm>
              <a:off x="4944631" y="1399164"/>
              <a:ext cx="1425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Gill Sans Light"/>
                  <a:cs typeface="Gill Sans Light"/>
                </a:rPr>
                <a:t>Cognitive </a:t>
              </a:r>
              <a:br>
                <a:rPr lang="en-US" sz="2400" dirty="0">
                  <a:latin typeface="Gill Sans Light"/>
                  <a:cs typeface="Gill Sans Light"/>
                </a:rPr>
              </a:br>
              <a:r>
                <a:rPr lang="en-US" sz="2400" dirty="0">
                  <a:latin typeface="Gill Sans Light"/>
                  <a:cs typeface="Gill Sans Light"/>
                </a:rPr>
                <a:t>Assistance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399" y="2319867"/>
              <a:ext cx="1936654" cy="155448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561725" y="761998"/>
            <a:ext cx="1554480" cy="2475183"/>
            <a:chOff x="6934200" y="1399164"/>
            <a:chExt cx="1554480" cy="24751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4200" y="2319867"/>
              <a:ext cx="1554480" cy="155448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965082" y="1399164"/>
              <a:ext cx="1492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Gill Sans Light"/>
                  <a:cs typeface="Gill Sans Light"/>
                </a:rPr>
                <a:t>Internet of</a:t>
              </a:r>
            </a:p>
            <a:p>
              <a:pPr algn="ctr"/>
              <a:r>
                <a:rPr lang="en-US" sz="2400" dirty="0">
                  <a:latin typeface="Gill Sans Light"/>
                  <a:cs typeface="Gill Sans Light"/>
                </a:rPr>
                <a:t>Things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67606" y="3657597"/>
            <a:ext cx="1729109" cy="2166230"/>
            <a:chOff x="838200" y="4114800"/>
            <a:chExt cx="1729109" cy="216623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114800"/>
              <a:ext cx="17291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/>
                  <a:cs typeface="Gill Sans Light"/>
                </a:rPr>
                <a:t>Low-Latency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4724400"/>
              <a:ext cx="1676461" cy="155663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945543" y="3657597"/>
            <a:ext cx="1894062" cy="2474938"/>
            <a:chOff x="3516138" y="4114800"/>
            <a:chExt cx="1894062" cy="2474938"/>
          </a:xfrm>
        </p:grpSpPr>
        <p:sp>
          <p:nvSpPr>
            <p:cNvPr id="12" name="TextBox 11"/>
            <p:cNvSpPr txBox="1"/>
            <p:nvPr/>
          </p:nvSpPr>
          <p:spPr>
            <a:xfrm>
              <a:off x="3642192" y="4114800"/>
              <a:ext cx="1683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/>
                  <a:cs typeface="Gill Sans Light"/>
                </a:rPr>
                <a:t>Personalized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6138" y="4692650"/>
              <a:ext cx="1894062" cy="189708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719433" y="3657597"/>
            <a:ext cx="2549173" cy="2427032"/>
            <a:chOff x="6290027" y="4114800"/>
            <a:chExt cx="2549173" cy="2427032"/>
          </a:xfrm>
        </p:grpSpPr>
        <p:sp>
          <p:nvSpPr>
            <p:cNvPr id="13" name="TextBox 12"/>
            <p:cNvSpPr txBox="1"/>
            <p:nvPr/>
          </p:nvSpPr>
          <p:spPr>
            <a:xfrm>
              <a:off x="6400800" y="4114800"/>
              <a:ext cx="2245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/>
                  <a:cs typeface="Gill Sans Light"/>
                </a:rPr>
                <a:t>Rapidly Changing</a:t>
              </a:r>
            </a:p>
          </p:txBody>
        </p:sp>
        <p:pic>
          <p:nvPicPr>
            <p:cNvPr id="25" name="Picture 24" descr="FreeGreatPicture.com-22417-high-definition-dynamic-element-of-water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0027" y="4555298"/>
              <a:ext cx="2549173" cy="1986534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 flipH="1">
            <a:off x="3029605" y="3505197"/>
            <a:ext cx="6172200" cy="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5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363718" y="2026218"/>
            <a:ext cx="9905999" cy="1889046"/>
            <a:chOff x="1143001" y="2010459"/>
            <a:chExt cx="9905999" cy="188904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332813" y="3060322"/>
              <a:ext cx="4988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39124" y="2096062"/>
              <a:ext cx="137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Gill Sans Light"/>
                  <a:cs typeface="Gill Sans Light"/>
                </a:rPr>
                <a:t>Train</a:t>
              </a:r>
              <a:endParaRPr lang="en-US" sz="6000" dirty="0">
                <a:latin typeface="Gill Sans Light"/>
                <a:cs typeface="Gill Sans Ligh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143001" y="2010459"/>
              <a:ext cx="2189812" cy="1889046"/>
              <a:chOff x="1143001" y="2105055"/>
              <a:chExt cx="2189812" cy="188904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143001" y="2105055"/>
                <a:ext cx="21898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Data</a:t>
                </a:r>
              </a:p>
            </p:txBody>
          </p:sp>
          <p:sp>
            <p:nvSpPr>
              <p:cNvPr id="11" name="Can 10"/>
              <p:cNvSpPr/>
              <p:nvPr/>
            </p:nvSpPr>
            <p:spPr>
              <a:xfrm>
                <a:off x="1742607" y="3098306"/>
                <a:ext cx="990600" cy="895795"/>
              </a:xfrm>
              <a:prstGeom prst="can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8320813" y="2010459"/>
              <a:ext cx="2728187" cy="1742140"/>
              <a:chOff x="8320813" y="2105055"/>
              <a:chExt cx="2728187" cy="174214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320813" y="2105055"/>
                <a:ext cx="27281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Model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8815476" y="3120718"/>
                <a:ext cx="1738859" cy="726477"/>
                <a:chOff x="5164111" y="3471333"/>
                <a:chExt cx="1738859" cy="72647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5733590" y="3471333"/>
                  <a:ext cx="726477" cy="7264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6460067" y="3834571"/>
                  <a:ext cx="44290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Freeform 33"/>
                <p:cNvSpPr/>
                <p:nvPr/>
              </p:nvSpPr>
              <p:spPr>
                <a:xfrm>
                  <a:off x="5921135" y="3665841"/>
                  <a:ext cx="382018" cy="337459"/>
                </a:xfrm>
                <a:custGeom>
                  <a:avLst/>
                  <a:gdLst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51 h 397251"/>
                    <a:gd name="connsiteX1" fmla="*/ 449705 w 449705"/>
                    <a:gd name="connsiteY1" fmla="*/ 12 h 397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9705" h="397251">
                      <a:moveTo>
                        <a:pt x="0" y="397251"/>
                      </a:moveTo>
                      <a:cubicBezTo>
                        <a:pt x="277319" y="384759"/>
                        <a:pt x="209862" y="-2487"/>
                        <a:pt x="449705" y="12"/>
                      </a:cubicBezTo>
                    </a:path>
                  </a:pathLst>
                </a:cu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7" name="Group 46"/>
                <p:cNvGrpSpPr/>
                <p:nvPr/>
              </p:nvGrpSpPr>
              <p:grpSpPr>
                <a:xfrm>
                  <a:off x="5164111" y="3505533"/>
                  <a:ext cx="569627" cy="653048"/>
                  <a:chOff x="5007113" y="3505533"/>
                  <a:chExt cx="726625" cy="653048"/>
                </a:xfrm>
              </p:grpSpPr>
              <p:cxnSp>
                <p:nvCxnSpPr>
                  <p:cNvPr id="6" name="Straight Arrow Connector 5"/>
                  <p:cNvCxnSpPr>
                    <a:stCxn id="26" idx="6"/>
                    <a:endCxn id="4" idx="2"/>
                  </p:cNvCxnSpPr>
                  <p:nvPr/>
                </p:nvCxnSpPr>
                <p:spPr>
                  <a:xfrm>
                    <a:off x="5205405" y="3834571"/>
                    <a:ext cx="528144" cy="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Oval 25"/>
                  <p:cNvSpPr/>
                  <p:nvPr/>
                </p:nvSpPr>
                <p:spPr>
                  <a:xfrm>
                    <a:off x="5007113" y="3756114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9" name="Straight Arrow Connector 38"/>
                  <p:cNvCxnSpPr/>
                  <p:nvPr/>
                </p:nvCxnSpPr>
                <p:spPr>
                  <a:xfrm flipV="1">
                    <a:off x="5164027" y="3964898"/>
                    <a:ext cx="569711" cy="11522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Oval 39"/>
                  <p:cNvSpPr/>
                  <p:nvPr/>
                </p:nvSpPr>
                <p:spPr>
                  <a:xfrm>
                    <a:off x="5007113" y="4001667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5164027" y="3583990"/>
                    <a:ext cx="569563" cy="13289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Oval 42"/>
                  <p:cNvSpPr/>
                  <p:nvPr/>
                </p:nvSpPr>
                <p:spPr>
                  <a:xfrm>
                    <a:off x="5007113" y="3505533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0877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5E-6 0.331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63718" y="4295331"/>
            <a:ext cx="9905999" cy="1889046"/>
            <a:chOff x="1143001" y="2010459"/>
            <a:chExt cx="9905999" cy="188904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3332813" y="3060322"/>
              <a:ext cx="4988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39125" y="2096062"/>
              <a:ext cx="137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Gill Sans Light"/>
                  <a:cs typeface="Gill Sans Light"/>
                </a:rPr>
                <a:t>Train</a:t>
              </a:r>
              <a:endParaRPr lang="en-US" sz="6000" dirty="0">
                <a:latin typeface="Gill Sans Light"/>
                <a:cs typeface="Gill Sans Ligh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143001" y="2010459"/>
              <a:ext cx="2189812" cy="1889046"/>
              <a:chOff x="1143001" y="2105055"/>
              <a:chExt cx="2189812" cy="1889046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143001" y="2105055"/>
                <a:ext cx="21898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Data</a:t>
                </a:r>
              </a:p>
            </p:txBody>
          </p:sp>
          <p:sp>
            <p:nvSpPr>
              <p:cNvPr id="46" name="Can 45"/>
              <p:cNvSpPr/>
              <p:nvPr/>
            </p:nvSpPr>
            <p:spPr>
              <a:xfrm>
                <a:off x="1742607" y="3098306"/>
                <a:ext cx="990600" cy="895795"/>
              </a:xfrm>
              <a:prstGeom prst="can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320813" y="2010459"/>
              <a:ext cx="2728187" cy="1742140"/>
              <a:chOff x="8320813" y="2105055"/>
              <a:chExt cx="2728187" cy="174214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8320813" y="2105055"/>
                <a:ext cx="27281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latin typeface="Gill Sans Light"/>
                    <a:cs typeface="Gill Sans Light"/>
                  </a:rPr>
                  <a:t>Model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8815477" y="3120718"/>
                <a:ext cx="1738858" cy="726477"/>
                <a:chOff x="5164112" y="3471333"/>
                <a:chExt cx="1738858" cy="726477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5733590" y="3471333"/>
                  <a:ext cx="726477" cy="7264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460067" y="3834571"/>
                  <a:ext cx="44290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Freeform 31"/>
                <p:cNvSpPr/>
                <p:nvPr/>
              </p:nvSpPr>
              <p:spPr>
                <a:xfrm>
                  <a:off x="5921135" y="3665841"/>
                  <a:ext cx="382018" cy="337459"/>
                </a:xfrm>
                <a:custGeom>
                  <a:avLst/>
                  <a:gdLst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39 h 397239"/>
                    <a:gd name="connsiteX1" fmla="*/ 449705 w 449705"/>
                    <a:gd name="connsiteY1" fmla="*/ 0 h 397239"/>
                    <a:gd name="connsiteX0" fmla="*/ 0 w 449705"/>
                    <a:gd name="connsiteY0" fmla="*/ 397251 h 397251"/>
                    <a:gd name="connsiteX1" fmla="*/ 449705 w 449705"/>
                    <a:gd name="connsiteY1" fmla="*/ 12 h 397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9705" h="397251">
                      <a:moveTo>
                        <a:pt x="0" y="397251"/>
                      </a:moveTo>
                      <a:cubicBezTo>
                        <a:pt x="277319" y="384759"/>
                        <a:pt x="209862" y="-2487"/>
                        <a:pt x="449705" y="12"/>
                      </a:cubicBezTo>
                    </a:path>
                  </a:pathLst>
                </a:cu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5164112" y="3505533"/>
                  <a:ext cx="569627" cy="653048"/>
                  <a:chOff x="5007113" y="3505533"/>
                  <a:chExt cx="726625" cy="653048"/>
                </a:xfrm>
              </p:grpSpPr>
              <p:cxnSp>
                <p:nvCxnSpPr>
                  <p:cNvPr id="35" name="Straight Arrow Connector 34"/>
                  <p:cNvCxnSpPr>
                    <a:endCxn id="30" idx="2"/>
                  </p:cNvCxnSpPr>
                  <p:nvPr/>
                </p:nvCxnSpPr>
                <p:spPr>
                  <a:xfrm>
                    <a:off x="5205407" y="3834572"/>
                    <a:ext cx="528142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Oval 35"/>
                  <p:cNvSpPr/>
                  <p:nvPr/>
                </p:nvSpPr>
                <p:spPr>
                  <a:xfrm>
                    <a:off x="5007113" y="3756114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" name="Straight Arrow Connector 36"/>
                  <p:cNvCxnSpPr/>
                  <p:nvPr/>
                </p:nvCxnSpPr>
                <p:spPr>
                  <a:xfrm flipV="1">
                    <a:off x="5164027" y="3964898"/>
                    <a:ext cx="569711" cy="11522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Oval 37"/>
                  <p:cNvSpPr/>
                  <p:nvPr/>
                </p:nvSpPr>
                <p:spPr>
                  <a:xfrm>
                    <a:off x="5007113" y="4001667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5164027" y="3583990"/>
                    <a:ext cx="569563" cy="13289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al 43"/>
                  <p:cNvSpPr/>
                  <p:nvPr/>
                </p:nvSpPr>
                <p:spPr>
                  <a:xfrm>
                    <a:off x="5007113" y="3505533"/>
                    <a:ext cx="198292" cy="156914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7" name="Group 66"/>
          <p:cNvGrpSpPr/>
          <p:nvPr/>
        </p:nvGrpSpPr>
        <p:grpSpPr>
          <a:xfrm>
            <a:off x="4514110" y="509829"/>
            <a:ext cx="2728187" cy="1973478"/>
            <a:chOff x="4428112" y="680249"/>
            <a:chExt cx="2728187" cy="1973478"/>
          </a:xfrm>
        </p:grpSpPr>
        <p:sp>
          <p:nvSpPr>
            <p:cNvPr id="48" name="TextBox 47"/>
            <p:cNvSpPr txBox="1"/>
            <p:nvPr/>
          </p:nvSpPr>
          <p:spPr>
            <a:xfrm>
              <a:off x="4428112" y="680249"/>
              <a:ext cx="27281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Gill Sans Light"/>
                  <a:cs typeface="Gill Sans Light"/>
                </a:rPr>
                <a:t>Actions</a:t>
              </a:r>
              <a:endParaRPr lang="en-US" sz="6000" dirty="0">
                <a:latin typeface="Gill Sans Light"/>
                <a:cs typeface="Gill Sans Light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74050" y="1616942"/>
              <a:ext cx="1584243" cy="1036785"/>
              <a:chOff x="5231801" y="1828698"/>
              <a:chExt cx="1584243" cy="1036785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231801" y="1828698"/>
                <a:ext cx="1137406" cy="1036785"/>
                <a:chOff x="5547173" y="1897817"/>
                <a:chExt cx="1137406" cy="1036785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5704275" y="2671118"/>
                  <a:ext cx="263484" cy="26348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1"/>
                <p:cNvSpPr/>
                <p:nvPr/>
              </p:nvSpPr>
              <p:spPr>
                <a:xfrm>
                  <a:off x="5547173" y="2177507"/>
                  <a:ext cx="1137406" cy="625353"/>
                </a:xfrm>
                <a:custGeom>
                  <a:avLst/>
                  <a:gdLst>
                    <a:gd name="connsiteX0" fmla="*/ 0 w 1135900"/>
                    <a:gd name="connsiteY0" fmla="*/ 410371 h 820742"/>
                    <a:gd name="connsiteX1" fmla="*/ 567950 w 1135900"/>
                    <a:gd name="connsiteY1" fmla="*/ 0 h 820742"/>
                    <a:gd name="connsiteX2" fmla="*/ 1135900 w 1135900"/>
                    <a:gd name="connsiteY2" fmla="*/ 410371 h 820742"/>
                    <a:gd name="connsiteX3" fmla="*/ 567950 w 1135900"/>
                    <a:gd name="connsiteY3" fmla="*/ 820742 h 820742"/>
                    <a:gd name="connsiteX4" fmla="*/ 0 w 1135900"/>
                    <a:gd name="connsiteY4" fmla="*/ 410371 h 820742"/>
                    <a:gd name="connsiteX0" fmla="*/ 1506 w 1137406"/>
                    <a:gd name="connsiteY0" fmla="*/ 410371 h 625353"/>
                    <a:gd name="connsiteX1" fmla="*/ 569456 w 1137406"/>
                    <a:gd name="connsiteY1" fmla="*/ 0 h 625353"/>
                    <a:gd name="connsiteX2" fmla="*/ 1137406 w 1137406"/>
                    <a:gd name="connsiteY2" fmla="*/ 410371 h 625353"/>
                    <a:gd name="connsiteX3" fmla="*/ 455945 w 1137406"/>
                    <a:gd name="connsiteY3" fmla="*/ 625249 h 625353"/>
                    <a:gd name="connsiteX4" fmla="*/ 1506 w 1137406"/>
                    <a:gd name="connsiteY4" fmla="*/ 410371 h 625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7406" h="625353">
                      <a:moveTo>
                        <a:pt x="1506" y="410371"/>
                      </a:moveTo>
                      <a:cubicBezTo>
                        <a:pt x="20424" y="306163"/>
                        <a:pt x="255786" y="0"/>
                        <a:pt x="569456" y="0"/>
                      </a:cubicBezTo>
                      <a:cubicBezTo>
                        <a:pt x="883126" y="0"/>
                        <a:pt x="1137406" y="183729"/>
                        <a:pt x="1137406" y="410371"/>
                      </a:cubicBezTo>
                      <a:cubicBezTo>
                        <a:pt x="1137406" y="637013"/>
                        <a:pt x="769615" y="625249"/>
                        <a:pt x="455945" y="625249"/>
                      </a:cubicBezTo>
                      <a:cubicBezTo>
                        <a:pt x="142275" y="625249"/>
                        <a:pt x="-17412" y="514579"/>
                        <a:pt x="1506" y="41037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6285498" y="2671118"/>
                  <a:ext cx="263484" cy="26348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6042520" y="1897817"/>
                  <a:ext cx="183844" cy="27969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1"/>
                <p:cNvSpPr/>
                <p:nvPr/>
              </p:nvSpPr>
              <p:spPr>
                <a:xfrm rot="1980836">
                  <a:off x="5771436" y="2220945"/>
                  <a:ext cx="287997" cy="331878"/>
                </a:xfrm>
                <a:custGeom>
                  <a:avLst/>
                  <a:gdLst>
                    <a:gd name="connsiteX0" fmla="*/ 0 w 1135900"/>
                    <a:gd name="connsiteY0" fmla="*/ 410371 h 820742"/>
                    <a:gd name="connsiteX1" fmla="*/ 567950 w 1135900"/>
                    <a:gd name="connsiteY1" fmla="*/ 0 h 820742"/>
                    <a:gd name="connsiteX2" fmla="*/ 1135900 w 1135900"/>
                    <a:gd name="connsiteY2" fmla="*/ 410371 h 820742"/>
                    <a:gd name="connsiteX3" fmla="*/ 567950 w 1135900"/>
                    <a:gd name="connsiteY3" fmla="*/ 820742 h 820742"/>
                    <a:gd name="connsiteX4" fmla="*/ 0 w 1135900"/>
                    <a:gd name="connsiteY4" fmla="*/ 410371 h 820742"/>
                    <a:gd name="connsiteX0" fmla="*/ 1506 w 1137406"/>
                    <a:gd name="connsiteY0" fmla="*/ 410371 h 625353"/>
                    <a:gd name="connsiteX1" fmla="*/ 569456 w 1137406"/>
                    <a:gd name="connsiteY1" fmla="*/ 0 h 625353"/>
                    <a:gd name="connsiteX2" fmla="*/ 1137406 w 1137406"/>
                    <a:gd name="connsiteY2" fmla="*/ 410371 h 625353"/>
                    <a:gd name="connsiteX3" fmla="*/ 455945 w 1137406"/>
                    <a:gd name="connsiteY3" fmla="*/ 625249 h 625353"/>
                    <a:gd name="connsiteX4" fmla="*/ 1506 w 1137406"/>
                    <a:gd name="connsiteY4" fmla="*/ 410371 h 625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7406" h="625353">
                      <a:moveTo>
                        <a:pt x="1506" y="410371"/>
                      </a:moveTo>
                      <a:cubicBezTo>
                        <a:pt x="20424" y="306163"/>
                        <a:pt x="255786" y="0"/>
                        <a:pt x="569456" y="0"/>
                      </a:cubicBezTo>
                      <a:cubicBezTo>
                        <a:pt x="883126" y="0"/>
                        <a:pt x="1137406" y="183729"/>
                        <a:pt x="1137406" y="410371"/>
                      </a:cubicBezTo>
                      <a:cubicBezTo>
                        <a:pt x="1137406" y="637013"/>
                        <a:pt x="769615" y="625249"/>
                        <a:pt x="455945" y="625249"/>
                      </a:cubicBezTo>
                      <a:cubicBezTo>
                        <a:pt x="142275" y="625249"/>
                        <a:pt x="-17412" y="514579"/>
                        <a:pt x="1506" y="4103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1"/>
                <p:cNvSpPr/>
                <p:nvPr/>
              </p:nvSpPr>
              <p:spPr>
                <a:xfrm rot="20412118">
                  <a:off x="6149347" y="2219293"/>
                  <a:ext cx="287997" cy="331878"/>
                </a:xfrm>
                <a:custGeom>
                  <a:avLst/>
                  <a:gdLst>
                    <a:gd name="connsiteX0" fmla="*/ 0 w 1135900"/>
                    <a:gd name="connsiteY0" fmla="*/ 410371 h 820742"/>
                    <a:gd name="connsiteX1" fmla="*/ 567950 w 1135900"/>
                    <a:gd name="connsiteY1" fmla="*/ 0 h 820742"/>
                    <a:gd name="connsiteX2" fmla="*/ 1135900 w 1135900"/>
                    <a:gd name="connsiteY2" fmla="*/ 410371 h 820742"/>
                    <a:gd name="connsiteX3" fmla="*/ 567950 w 1135900"/>
                    <a:gd name="connsiteY3" fmla="*/ 820742 h 820742"/>
                    <a:gd name="connsiteX4" fmla="*/ 0 w 1135900"/>
                    <a:gd name="connsiteY4" fmla="*/ 410371 h 820742"/>
                    <a:gd name="connsiteX0" fmla="*/ 1506 w 1137406"/>
                    <a:gd name="connsiteY0" fmla="*/ 410371 h 625353"/>
                    <a:gd name="connsiteX1" fmla="*/ 569456 w 1137406"/>
                    <a:gd name="connsiteY1" fmla="*/ 0 h 625353"/>
                    <a:gd name="connsiteX2" fmla="*/ 1137406 w 1137406"/>
                    <a:gd name="connsiteY2" fmla="*/ 410371 h 625353"/>
                    <a:gd name="connsiteX3" fmla="*/ 455945 w 1137406"/>
                    <a:gd name="connsiteY3" fmla="*/ 625249 h 625353"/>
                    <a:gd name="connsiteX4" fmla="*/ 1506 w 1137406"/>
                    <a:gd name="connsiteY4" fmla="*/ 410371 h 625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7406" h="625353">
                      <a:moveTo>
                        <a:pt x="1506" y="410371"/>
                      </a:moveTo>
                      <a:cubicBezTo>
                        <a:pt x="20424" y="306163"/>
                        <a:pt x="255786" y="0"/>
                        <a:pt x="569456" y="0"/>
                      </a:cubicBezTo>
                      <a:cubicBezTo>
                        <a:pt x="883126" y="0"/>
                        <a:pt x="1137406" y="183729"/>
                        <a:pt x="1137406" y="410371"/>
                      </a:cubicBezTo>
                      <a:cubicBezTo>
                        <a:pt x="1137406" y="637013"/>
                        <a:pt x="769615" y="625249"/>
                        <a:pt x="455945" y="625249"/>
                      </a:cubicBezTo>
                      <a:cubicBezTo>
                        <a:pt x="142275" y="625249"/>
                        <a:pt x="-17412" y="514579"/>
                        <a:pt x="1506" y="4103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6378832" y="2329311"/>
                <a:ext cx="437212" cy="188003"/>
                <a:chOff x="6369207" y="2233061"/>
                <a:chExt cx="437212" cy="188003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6369207" y="2233061"/>
                  <a:ext cx="291475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6564429" y="2316113"/>
                  <a:ext cx="24199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445963" y="2421064"/>
                  <a:ext cx="291475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Group 68"/>
          <p:cNvGrpSpPr/>
          <p:nvPr/>
        </p:nvGrpSpPr>
        <p:grpSpPr>
          <a:xfrm>
            <a:off x="7038101" y="2045329"/>
            <a:ext cx="2153541" cy="2202342"/>
            <a:chOff x="7038101" y="2045329"/>
            <a:chExt cx="2153541" cy="2202342"/>
          </a:xfrm>
        </p:grpSpPr>
        <p:cxnSp>
          <p:nvCxnSpPr>
            <p:cNvPr id="62" name="Straight Arrow Connector 61"/>
            <p:cNvCxnSpPr/>
            <p:nvPr/>
          </p:nvCxnSpPr>
          <p:spPr>
            <a:xfrm flipH="1" flipV="1">
              <a:off x="7038101" y="2045329"/>
              <a:ext cx="2153541" cy="22023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 rot="2702645">
              <a:off x="7688616" y="2479654"/>
              <a:ext cx="15644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Gill Sans Light"/>
                  <a:cs typeface="Gill Sans Light"/>
                </a:rPr>
                <a:t>Serve</a:t>
              </a:r>
              <a:endParaRPr lang="en-US" sz="6000" dirty="0">
                <a:latin typeface="Gill Sans Light"/>
                <a:cs typeface="Gill Sans Light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953924" y="2059024"/>
            <a:ext cx="1837533" cy="2188647"/>
            <a:chOff x="2953924" y="2059024"/>
            <a:chExt cx="1837533" cy="2188647"/>
          </a:xfrm>
        </p:grpSpPr>
        <p:cxnSp>
          <p:nvCxnSpPr>
            <p:cNvPr id="63" name="Straight Arrow Connector 62"/>
            <p:cNvCxnSpPr/>
            <p:nvPr/>
          </p:nvCxnSpPr>
          <p:spPr>
            <a:xfrm flipH="1">
              <a:off x="2953924" y="2156785"/>
              <a:ext cx="1837533" cy="209088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 rot="18777579">
              <a:off x="2552956" y="2479652"/>
              <a:ext cx="16722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Gill Sans Light"/>
                  <a:cs typeface="Gill Sans Light"/>
                </a:rPr>
                <a:t>Adapt</a:t>
              </a:r>
              <a:endParaRPr lang="en-US" sz="6000" dirty="0"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9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64161-BD14-6B44-8A5D-DA5F390B3F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2761" y="1994066"/>
            <a:ext cx="33586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latin typeface="Gill Sans Light" charset="0"/>
                <a:ea typeface="Gill Sans Light" charset="0"/>
                <a:cs typeface="Gill Sans Light" charset="0"/>
              </a:rPr>
              <a:t>Machine</a:t>
            </a:r>
          </a:p>
          <a:p>
            <a:pPr algn="ctr"/>
            <a:r>
              <a:rPr lang="en-US" sz="7200" dirty="0" smtClean="0">
                <a:latin typeface="Gill Sans Light" charset="0"/>
                <a:ea typeface="Gill Sans Light" charset="0"/>
                <a:cs typeface="Gill Sans Light" charset="0"/>
              </a:rPr>
              <a:t>Learning</a:t>
            </a:r>
            <a:endParaRPr lang="en-US" sz="7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6427" y="1994066"/>
            <a:ext cx="36375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Gill Sans Light" charset="0"/>
                <a:ea typeface="Gill Sans Light" charset="0"/>
                <a:cs typeface="Gill Sans Light" charset="0"/>
              </a:rPr>
              <a:t>Intelligent</a:t>
            </a:r>
          </a:p>
          <a:p>
            <a:pPr algn="ctr"/>
            <a:r>
              <a:rPr lang="en-US" sz="7200" dirty="0">
                <a:latin typeface="Gill Sans Light" charset="0"/>
                <a:ea typeface="Gill Sans Light" charset="0"/>
                <a:cs typeface="Gill Sans Light" charset="0"/>
              </a:rPr>
              <a:t>Services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260546" y="2744368"/>
            <a:ext cx="1630679" cy="807720"/>
          </a:xfrm>
          <a:prstGeom prst="rightArrow">
            <a:avLst/>
          </a:prstGeom>
          <a:ln>
            <a:noFill/>
            <a:headEnd type="none" w="med" len="med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1E3"/>
      </a:accent1>
      <a:accent2>
        <a:srgbClr val="ED4B35"/>
      </a:accent2>
      <a:accent3>
        <a:srgbClr val="A5A5A5"/>
      </a:accent3>
      <a:accent4>
        <a:srgbClr val="FDA942"/>
      </a:accent4>
      <a:accent5>
        <a:srgbClr val="9860C3"/>
      </a:accent5>
      <a:accent6>
        <a:srgbClr val="66AC4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ple_template" id="{C525EE97-1C54-6D49-9264-7951EBCCD2DB}" vid="{1C2527D6-BAE8-0345-A0A5-14BEAB236D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4052</TotalTime>
  <Words>1053</Words>
  <Application>Microsoft Macintosh PowerPoint</Application>
  <PresentationFormat>Widescreen</PresentationFormat>
  <Paragraphs>382</Paragraphs>
  <Slides>41</Slides>
  <Notes>26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Calibri</vt:lpstr>
      <vt:lpstr>Corbel</vt:lpstr>
      <vt:lpstr>Gill Sans</vt:lpstr>
      <vt:lpstr>Gill Sans Light</vt:lpstr>
      <vt:lpstr>Gill Sans SemiBold</vt:lpstr>
      <vt:lpstr>HelveticaNeue</vt:lpstr>
      <vt:lpstr>HelveticaNeue-Medium</vt:lpstr>
      <vt:lpstr>Museo Sans 100</vt:lpstr>
      <vt:lpstr>Times New Roman</vt:lpstr>
      <vt:lpstr>Wingdings</vt:lpstr>
      <vt:lpstr>Arial</vt:lpstr>
      <vt:lpstr>Office Theme</vt:lpstr>
      <vt:lpstr>PowerPoint Presentation</vt:lpstr>
      <vt:lpstr>Contemporary Learning Systems</vt:lpstr>
      <vt:lpstr>Contemporary Learning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Life of a Query in an Intelligent Service</vt:lpstr>
      <vt:lpstr>Essential Attributes of Intelligent Services</vt:lpstr>
      <vt:lpstr>Responsive: Now and Always</vt:lpstr>
      <vt:lpstr>Experiment: End-to-end Latency in Spark MLlib</vt:lpstr>
      <vt:lpstr>PowerPoint Presentation</vt:lpstr>
      <vt:lpstr>PowerPoint Presentation</vt:lpstr>
      <vt:lpstr>Adaptive to Change at All Scales</vt:lpstr>
      <vt:lpstr>Adaptive to Change at All Scales</vt:lpstr>
      <vt:lpstr>Adaptive to Change at All Scales</vt:lpstr>
      <vt:lpstr>The Feedback Loop</vt:lpstr>
      <vt:lpstr>Exploration / Exploitation Tradeoff</vt:lpstr>
      <vt:lpstr>Management: Collaborative Development</vt:lpstr>
      <vt:lpstr>PowerPoint Presentation</vt:lpstr>
      <vt:lpstr>PowerPoint Presentation</vt:lpstr>
      <vt:lpstr>Velox Model Serving System</vt:lpstr>
      <vt:lpstr>Velox Model Serving System</vt:lpstr>
      <vt:lpstr>Velox Model Serving System</vt:lpstr>
      <vt:lpstr>Hybrid Offline + Online Learning</vt:lpstr>
      <vt:lpstr>Hybrid Online + Offline Learning Results</vt:lpstr>
      <vt:lpstr>Evaluating the Model</vt:lpstr>
      <vt:lpstr>Evaluating the Model</vt:lpstr>
      <vt:lpstr>Feature Caching</vt:lpstr>
      <vt:lpstr>LSH Cache Coarsening </vt:lpstr>
      <vt:lpstr>LSH Cache Coarsening </vt:lpstr>
      <vt:lpstr>Anytime Predictions</vt:lpstr>
      <vt:lpstr>Coarsening + Anytime Predictions</vt:lpstr>
      <vt:lpstr>PowerPoint Presentation</vt:lpstr>
      <vt:lpstr>PowerPoint Presentation</vt:lpstr>
      <vt:lpstr>Dato Predictive Services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Gonzalez</dc:creator>
  <cp:lastModifiedBy>Joseph Gonzalez</cp:lastModifiedBy>
  <cp:revision>135</cp:revision>
  <dcterms:created xsi:type="dcterms:W3CDTF">2015-12-09T03:53:03Z</dcterms:created>
  <dcterms:modified xsi:type="dcterms:W3CDTF">2015-12-12T19:46:40Z</dcterms:modified>
</cp:coreProperties>
</file>